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7556500" cy="10693400"/>
  <p:notesSz cx="6858000" cy="9144000"/>
  <p:embeddedFontLst>
    <p:embeddedFont>
      <p:font typeface="League Spartan" charset="1" panose="00000800000000000000"/>
      <p:regular r:id="rId25"/>
    </p:embeddedFont>
    <p:embeddedFont>
      <p:font typeface="Montserrat" charset="1" panose="00000500000000000000"/>
      <p:regular r:id="rId26"/>
    </p:embeddedFont>
    <p:embeddedFont>
      <p:font typeface="Montserrat Bold" charset="1" panose="00000800000000000000"/>
      <p:regular r:id="rId27"/>
    </p:embeddedFont>
    <p:embeddedFont>
      <p:font typeface="Montserrat Medium" charset="1" panose="000006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jpe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20.jpeg" Type="http://schemas.openxmlformats.org/officeDocument/2006/relationships/image"/><Relationship Id="rId7" Target="../media/image21.jpeg" Type="http://schemas.openxmlformats.org/officeDocument/2006/relationships/image"/><Relationship Id="rId8" Target="../media/image22.jpeg" Type="http://schemas.openxmlformats.org/officeDocument/2006/relationships/image"/><Relationship Id="rId9" Target="../media/image2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25.jpeg" Type="http://schemas.openxmlformats.org/officeDocument/2006/relationships/image"/><Relationship Id="rId7" Target="../media/image26.jpeg" Type="http://schemas.openxmlformats.org/officeDocument/2006/relationships/image"/><Relationship Id="rId8" Target="../media/image27.jpeg" Type="http://schemas.openxmlformats.org/officeDocument/2006/relationships/image"/><Relationship Id="rId9" Target="../media/image2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30.jpeg" Type="http://schemas.openxmlformats.org/officeDocument/2006/relationships/image"/><Relationship Id="rId7" Target="../media/image31.jpeg" Type="http://schemas.openxmlformats.org/officeDocument/2006/relationships/image"/><Relationship Id="rId8" Target="../media/image32.jpeg" Type="http://schemas.openxmlformats.org/officeDocument/2006/relationships/image"/><Relationship Id="rId9" Target="../media/image33.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35.jpeg" Type="http://schemas.openxmlformats.org/officeDocument/2006/relationships/image"/><Relationship Id="rId7" Target="../media/image36.jpeg" Type="http://schemas.openxmlformats.org/officeDocument/2006/relationships/image"/><Relationship Id="rId8" Target="../media/image37.jpeg" Type="http://schemas.openxmlformats.org/officeDocument/2006/relationships/image"/><Relationship Id="rId9" Target="../media/image38.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5.png" Type="http://schemas.openxmlformats.org/officeDocument/2006/relationships/image"/><Relationship Id="rId11" Target="../media/image46.png" Type="http://schemas.openxmlformats.org/officeDocument/2006/relationships/image"/><Relationship Id="rId12" Target="../media/image47.png" Type="http://schemas.openxmlformats.org/officeDocument/2006/relationships/image"/><Relationship Id="rId13" Target="../media/image48.png" Type="http://schemas.openxmlformats.org/officeDocument/2006/relationships/image"/><Relationship Id="rId14" Target="../media/image49.png" Type="http://schemas.openxmlformats.org/officeDocument/2006/relationships/image"/><Relationship Id="rId15" Target="../media/image50.png" Type="http://schemas.openxmlformats.org/officeDocument/2006/relationships/image"/><Relationship Id="rId16" Target="../media/image51.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39.png" Type="http://schemas.openxmlformats.org/officeDocument/2006/relationships/image"/><Relationship Id="rId5" Target="../media/image40.png" Type="http://schemas.openxmlformats.org/officeDocument/2006/relationships/image"/><Relationship Id="rId6" Target="../media/image41.png" Type="http://schemas.openxmlformats.org/officeDocument/2006/relationships/image"/><Relationship Id="rId7" Target="../media/image42.svg" Type="http://schemas.openxmlformats.org/officeDocument/2006/relationships/image"/><Relationship Id="rId8" Target="../media/image43.png" Type="http://schemas.openxmlformats.org/officeDocument/2006/relationships/image"/><Relationship Id="rId9" Target="../media/image4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png" Type="http://schemas.openxmlformats.org/officeDocument/2006/relationships/image"/><Relationship Id="rId11" Target="../media/image59.png" Type="http://schemas.openxmlformats.org/officeDocument/2006/relationships/image"/><Relationship Id="rId12" Target="../media/image60.png" Type="http://schemas.openxmlformats.org/officeDocument/2006/relationships/image"/><Relationship Id="rId13" Target="../media/image61.png" Type="http://schemas.openxmlformats.org/officeDocument/2006/relationships/image"/><Relationship Id="rId14" Target="../media/image62.png" Type="http://schemas.openxmlformats.org/officeDocument/2006/relationships/image"/><Relationship Id="rId15" Target="../media/image63.svg" Type="http://schemas.openxmlformats.org/officeDocument/2006/relationships/image"/><Relationship Id="rId16" Target="../media/image64.png" Type="http://schemas.openxmlformats.org/officeDocument/2006/relationships/image"/><Relationship Id="rId17" Target="../media/image65.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52.png" Type="http://schemas.openxmlformats.org/officeDocument/2006/relationships/image"/><Relationship Id="rId5" Target="../media/image53.png" Type="http://schemas.openxmlformats.org/officeDocument/2006/relationships/image"/><Relationship Id="rId6" Target="../media/image54.svg" Type="http://schemas.openxmlformats.org/officeDocument/2006/relationships/image"/><Relationship Id="rId7" Target="../media/image55.png" Type="http://schemas.openxmlformats.org/officeDocument/2006/relationships/image"/><Relationship Id="rId8" Target="../media/image56.png" Type="http://schemas.openxmlformats.org/officeDocument/2006/relationships/image"/><Relationship Id="rId9" Target="../media/image57.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6.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67.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2.svg" Type="http://schemas.openxmlformats.org/officeDocument/2006/relationships/image"/><Relationship Id="rId11" Target="../media/image73.png" Type="http://schemas.openxmlformats.org/officeDocument/2006/relationships/image"/><Relationship Id="rId12" Target="../media/image74.svg" Type="http://schemas.openxmlformats.org/officeDocument/2006/relationships/image"/><Relationship Id="rId2" Target="../media/image68.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69.png" Type="http://schemas.openxmlformats.org/officeDocument/2006/relationships/image"/><Relationship Id="rId8" Target="../media/image70.svg" Type="http://schemas.openxmlformats.org/officeDocument/2006/relationships/image"/><Relationship Id="rId9" Target="../media/image7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sp>
        <p:nvSpPr>
          <p:cNvPr name="Freeform 2" id="2"/>
          <p:cNvSpPr/>
          <p:nvPr/>
        </p:nvSpPr>
        <p:spPr>
          <a:xfrm flipH="false" flipV="false" rot="0">
            <a:off x="-4517449" y="-631626"/>
            <a:ext cx="17516468" cy="11626556"/>
          </a:xfrm>
          <a:custGeom>
            <a:avLst/>
            <a:gdLst/>
            <a:ahLst/>
            <a:cxnLst/>
            <a:rect r="r" b="b" t="t" l="l"/>
            <a:pathLst>
              <a:path h="11626556" w="17516468">
                <a:moveTo>
                  <a:pt x="0" y="0"/>
                </a:moveTo>
                <a:lnTo>
                  <a:pt x="17516468" y="0"/>
                </a:lnTo>
                <a:lnTo>
                  <a:pt x="17516468" y="11626555"/>
                </a:lnTo>
                <a:lnTo>
                  <a:pt x="0" y="11626555"/>
                </a:lnTo>
                <a:lnTo>
                  <a:pt x="0" y="0"/>
                </a:lnTo>
                <a:close/>
              </a:path>
            </a:pathLst>
          </a:custGeom>
          <a:blipFill>
            <a:blip r:embed="rId2"/>
            <a:stretch>
              <a:fillRect l="0" t="0" r="0" b="0"/>
            </a:stretch>
          </a:blipFill>
        </p:spPr>
      </p:sp>
      <p:sp>
        <p:nvSpPr>
          <p:cNvPr name="Freeform 3" id="3"/>
          <p:cNvSpPr/>
          <p:nvPr/>
        </p:nvSpPr>
        <p:spPr>
          <a:xfrm flipH="false" flipV="false" rot="0">
            <a:off x="0" y="3132000"/>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840917" y="3802202"/>
            <a:ext cx="7644917" cy="3196533"/>
            <a:chOff x="0" y="0"/>
            <a:chExt cx="2878336" cy="1203505"/>
          </a:xfrm>
        </p:grpSpPr>
        <p:sp>
          <p:nvSpPr>
            <p:cNvPr name="Freeform 5" id="5"/>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6" id="6"/>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7" id="7"/>
          <p:cNvGrpSpPr/>
          <p:nvPr/>
        </p:nvGrpSpPr>
        <p:grpSpPr>
          <a:xfrm rot="0">
            <a:off x="-840917" y="6998735"/>
            <a:ext cx="3479963" cy="351058"/>
            <a:chOff x="0" y="0"/>
            <a:chExt cx="1310217" cy="132175"/>
          </a:xfrm>
        </p:grpSpPr>
        <p:sp>
          <p:nvSpPr>
            <p:cNvPr name="Freeform 8" id="8"/>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9" id="9"/>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10" id="10"/>
          <p:cNvGrpSpPr/>
          <p:nvPr/>
        </p:nvGrpSpPr>
        <p:grpSpPr>
          <a:xfrm rot="0">
            <a:off x="2591930" y="6998735"/>
            <a:ext cx="1648856" cy="351058"/>
            <a:chOff x="0" y="0"/>
            <a:chExt cx="620799" cy="132175"/>
          </a:xfrm>
        </p:grpSpPr>
        <p:sp>
          <p:nvSpPr>
            <p:cNvPr name="Freeform 11" id="11"/>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2" id="12"/>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Freeform 13" id="13"/>
          <p:cNvSpPr/>
          <p:nvPr/>
        </p:nvSpPr>
        <p:spPr>
          <a:xfrm flipH="false" flipV="false" rot="0">
            <a:off x="824338" y="9261523"/>
            <a:ext cx="1577150" cy="1087215"/>
          </a:xfrm>
          <a:custGeom>
            <a:avLst/>
            <a:gdLst/>
            <a:ahLst/>
            <a:cxnLst/>
            <a:rect r="r" b="b" t="t" l="l"/>
            <a:pathLst>
              <a:path h="1087215" w="1577150">
                <a:moveTo>
                  <a:pt x="0" y="0"/>
                </a:moveTo>
                <a:lnTo>
                  <a:pt x="1577150" y="0"/>
                </a:lnTo>
                <a:lnTo>
                  <a:pt x="1577150" y="1087215"/>
                </a:lnTo>
                <a:lnTo>
                  <a:pt x="0" y="1087215"/>
                </a:lnTo>
                <a:lnTo>
                  <a:pt x="0" y="0"/>
                </a:lnTo>
                <a:close/>
              </a:path>
            </a:pathLst>
          </a:custGeom>
          <a:blipFill>
            <a:blip r:embed="rId5"/>
            <a:stretch>
              <a:fillRect l="0" t="0" r="0" b="0"/>
            </a:stretch>
          </a:blipFill>
        </p:spPr>
      </p:sp>
      <p:sp>
        <p:nvSpPr>
          <p:cNvPr name="AutoShape 14" id="14"/>
          <p:cNvSpPr/>
          <p:nvPr/>
        </p:nvSpPr>
        <p:spPr>
          <a:xfrm>
            <a:off x="2981542" y="10306005"/>
            <a:ext cx="3822458" cy="0"/>
          </a:xfrm>
          <a:prstGeom prst="line">
            <a:avLst/>
          </a:prstGeom>
          <a:ln cap="flat" w="19050">
            <a:solidFill>
              <a:srgbClr val="D1D1D1"/>
            </a:solidFill>
            <a:prstDash val="solid"/>
            <a:headEnd type="none" len="sm" w="sm"/>
            <a:tailEnd type="none" len="sm" w="sm"/>
          </a:ln>
        </p:spPr>
      </p:sp>
      <p:sp>
        <p:nvSpPr>
          <p:cNvPr name="Freeform 15" id="15"/>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6">
              <a:extLst>
                <a:ext uri="{96DAC541-7B7A-43D3-8B79-37D633B846F1}">
                  <asvg:svgBlip xmlns:asvg="http://schemas.microsoft.com/office/drawing/2016/SVG/main" r:embed="rId7"/>
                </a:ext>
              </a:extLst>
            </a:blip>
            <a:stretch>
              <a:fillRect l="-22796" t="-71127" r="-23295" b="-73557"/>
            </a:stretch>
          </a:blipFill>
        </p:spPr>
      </p:sp>
      <p:sp>
        <p:nvSpPr>
          <p:cNvPr name="Freeform 16" id="16"/>
          <p:cNvSpPr/>
          <p:nvPr/>
        </p:nvSpPr>
        <p:spPr>
          <a:xfrm flipH="false" flipV="false" rot="0">
            <a:off x="5124342" y="7551483"/>
            <a:ext cx="1679658" cy="1596172"/>
          </a:xfrm>
          <a:custGeom>
            <a:avLst/>
            <a:gdLst/>
            <a:ahLst/>
            <a:cxnLst/>
            <a:rect r="r" b="b" t="t" l="l"/>
            <a:pathLst>
              <a:path h="1596172" w="1679658">
                <a:moveTo>
                  <a:pt x="0" y="0"/>
                </a:moveTo>
                <a:lnTo>
                  <a:pt x="1679658" y="0"/>
                </a:lnTo>
                <a:lnTo>
                  <a:pt x="1679658" y="1596172"/>
                </a:lnTo>
                <a:lnTo>
                  <a:pt x="0" y="1596172"/>
                </a:lnTo>
                <a:lnTo>
                  <a:pt x="0" y="0"/>
                </a:lnTo>
                <a:close/>
              </a:path>
            </a:pathLst>
          </a:custGeom>
          <a:blipFill>
            <a:blip r:embed="rId8"/>
            <a:stretch>
              <a:fillRect l="0" t="-2293" r="0" b="-34591"/>
            </a:stretch>
          </a:blipFill>
        </p:spPr>
      </p:sp>
      <p:sp>
        <p:nvSpPr>
          <p:cNvPr name="TextBox 17" id="17"/>
          <p:cNvSpPr txBox="true"/>
          <p:nvPr/>
        </p:nvSpPr>
        <p:spPr>
          <a:xfrm rot="0">
            <a:off x="824338" y="4475958"/>
            <a:ext cx="5305035" cy="2103120"/>
          </a:xfrm>
          <a:prstGeom prst="rect">
            <a:avLst/>
          </a:prstGeom>
        </p:spPr>
        <p:txBody>
          <a:bodyPr anchor="t" rtlCol="false" tIns="0" lIns="0" bIns="0" rIns="0">
            <a:spAutoFit/>
          </a:bodyPr>
          <a:lstStyle/>
          <a:p>
            <a:pPr algn="l">
              <a:lnSpc>
                <a:spcPts val="8280"/>
              </a:lnSpc>
            </a:pPr>
            <a:r>
              <a:rPr lang="en-US" sz="7200">
                <a:solidFill>
                  <a:srgbClr val="FFFFFF"/>
                </a:solidFill>
                <a:latin typeface="League Spartan"/>
                <a:ea typeface="League Spartan"/>
                <a:cs typeface="League Spartan"/>
                <a:sym typeface="League Spartan"/>
              </a:rPr>
              <a:t>COMPANY</a:t>
            </a:r>
          </a:p>
          <a:p>
            <a:pPr algn="l">
              <a:lnSpc>
                <a:spcPts val="8280"/>
              </a:lnSpc>
            </a:pPr>
            <a:r>
              <a:rPr lang="en-US" sz="7200">
                <a:solidFill>
                  <a:srgbClr val="FFFFFF"/>
                </a:solidFill>
                <a:latin typeface="League Spartan"/>
                <a:ea typeface="League Spartan"/>
                <a:cs typeface="League Spartan"/>
                <a:sym typeface="League Spartan"/>
              </a:rPr>
              <a:t>PROFILE</a:t>
            </a:r>
          </a:p>
        </p:txBody>
      </p:sp>
      <p:sp>
        <p:nvSpPr>
          <p:cNvPr name="TextBox 18" id="18"/>
          <p:cNvSpPr txBox="true"/>
          <p:nvPr/>
        </p:nvSpPr>
        <p:spPr>
          <a:xfrm rot="0">
            <a:off x="3141605" y="9374155"/>
            <a:ext cx="3502331" cy="707996"/>
          </a:xfrm>
          <a:prstGeom prst="rect">
            <a:avLst/>
          </a:prstGeom>
        </p:spPr>
        <p:txBody>
          <a:bodyPr anchor="t" rtlCol="false" tIns="0" lIns="0" bIns="0" rIns="0">
            <a:spAutoFit/>
          </a:bodyPr>
          <a:lstStyle/>
          <a:p>
            <a:pPr algn="l">
              <a:lnSpc>
                <a:spcPts val="1926"/>
              </a:lnSpc>
            </a:pPr>
            <a:r>
              <a:rPr lang="en-US" sz="1376">
                <a:solidFill>
                  <a:srgbClr val="FFFFFF"/>
                </a:solidFill>
                <a:latin typeface="Montserrat"/>
                <a:ea typeface="Montserrat"/>
                <a:cs typeface="Montserrat"/>
                <a:sym typeface="Montserrat"/>
              </a:rPr>
              <a:t>Sh</a:t>
            </a:r>
            <a:r>
              <a:rPr lang="en-US" sz="1376">
                <a:solidFill>
                  <a:srgbClr val="FFFFFF"/>
                </a:solidFill>
                <a:latin typeface="Montserrat"/>
                <a:ea typeface="Montserrat"/>
                <a:cs typeface="Montserrat"/>
                <a:sym typeface="Montserrat"/>
              </a:rPr>
              <a:t>aping tomorrow through exceptional construction and infrastructure development aligned with Vision 2030.</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sp>
        <p:nvSpPr>
          <p:cNvPr name="Freeform 2" id="2"/>
          <p:cNvSpPr/>
          <p:nvPr/>
        </p:nvSpPr>
        <p:spPr>
          <a:xfrm flipH="false" flipV="false" rot="0">
            <a:off x="4858670" y="5660539"/>
            <a:ext cx="1945406" cy="1945330"/>
          </a:xfrm>
          <a:custGeom>
            <a:avLst/>
            <a:gdLst/>
            <a:ahLst/>
            <a:cxnLst/>
            <a:rect r="r" b="b" t="t" l="l"/>
            <a:pathLst>
              <a:path h="1945330" w="1945406">
                <a:moveTo>
                  <a:pt x="0" y="0"/>
                </a:moveTo>
                <a:lnTo>
                  <a:pt x="1945407" y="0"/>
                </a:lnTo>
                <a:lnTo>
                  <a:pt x="1945407" y="1945330"/>
                </a:lnTo>
                <a:lnTo>
                  <a:pt x="0" y="1945330"/>
                </a:lnTo>
                <a:lnTo>
                  <a:pt x="0" y="0"/>
                </a:lnTo>
                <a:close/>
              </a:path>
            </a:pathLst>
          </a:custGeom>
          <a:blipFill>
            <a:blip r:embed="rId2"/>
            <a:stretch>
              <a:fillRect l="-28499" t="-536" r="-22392" b="0"/>
            </a:stretch>
          </a:blipFill>
        </p:spPr>
      </p:sp>
      <p:grpSp>
        <p:nvGrpSpPr>
          <p:cNvPr name="Group 3" id="3"/>
          <p:cNvGrpSpPr/>
          <p:nvPr/>
        </p:nvGrpSpPr>
        <p:grpSpPr>
          <a:xfrm rot="0">
            <a:off x="756000" y="5660539"/>
            <a:ext cx="3443773" cy="552689"/>
            <a:chOff x="0" y="0"/>
            <a:chExt cx="506544" cy="81295"/>
          </a:xfrm>
        </p:grpSpPr>
        <p:sp>
          <p:nvSpPr>
            <p:cNvPr name="Freeform 4" id="4"/>
            <p:cNvSpPr/>
            <p:nvPr/>
          </p:nvSpPr>
          <p:spPr>
            <a:xfrm flipH="false" flipV="false" rot="0">
              <a:off x="0" y="0"/>
              <a:ext cx="506544" cy="81295"/>
            </a:xfrm>
            <a:custGeom>
              <a:avLst/>
              <a:gdLst/>
              <a:ahLst/>
              <a:cxnLst/>
              <a:rect r="r" b="b" t="t" l="l"/>
              <a:pathLst>
                <a:path h="81295" w="506544">
                  <a:moveTo>
                    <a:pt x="0" y="0"/>
                  </a:moveTo>
                  <a:lnTo>
                    <a:pt x="506544" y="0"/>
                  </a:lnTo>
                  <a:lnTo>
                    <a:pt x="506544" y="81295"/>
                  </a:lnTo>
                  <a:lnTo>
                    <a:pt x="0" y="81295"/>
                  </a:lnTo>
                  <a:close/>
                </a:path>
              </a:pathLst>
            </a:custGeom>
            <a:gradFill rotWithShape="true">
              <a:gsLst>
                <a:gs pos="0">
                  <a:srgbClr val="E54462">
                    <a:alpha val="100000"/>
                  </a:srgbClr>
                </a:gs>
                <a:gs pos="100000">
                  <a:srgbClr val="922F87">
                    <a:alpha val="100000"/>
                  </a:srgbClr>
                </a:gs>
              </a:gsLst>
              <a:lin ang="0"/>
            </a:gradFill>
          </p:spPr>
        </p:sp>
        <p:sp>
          <p:nvSpPr>
            <p:cNvPr name="TextBox 5" id="5"/>
            <p:cNvSpPr txBox="true"/>
            <p:nvPr/>
          </p:nvSpPr>
          <p:spPr>
            <a:xfrm>
              <a:off x="0" y="-38100"/>
              <a:ext cx="506544" cy="119395"/>
            </a:xfrm>
            <a:prstGeom prst="rect">
              <a:avLst/>
            </a:prstGeom>
          </p:spPr>
          <p:txBody>
            <a:bodyPr anchor="ctr" rtlCol="false" tIns="50645" lIns="50645" bIns="50645" rIns="50645"/>
            <a:lstStyle/>
            <a:p>
              <a:pPr algn="ctr">
                <a:lnSpc>
                  <a:spcPts val="2316"/>
                </a:lnSpc>
              </a:pPr>
            </a:p>
          </p:txBody>
        </p:sp>
      </p:grpSp>
      <p:grpSp>
        <p:nvGrpSpPr>
          <p:cNvPr name="Group 6" id="6"/>
          <p:cNvGrpSpPr/>
          <p:nvPr/>
        </p:nvGrpSpPr>
        <p:grpSpPr>
          <a:xfrm rot="0">
            <a:off x="4199773" y="5660539"/>
            <a:ext cx="552689" cy="552689"/>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8" id="8"/>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9" id="9"/>
          <p:cNvGrpSpPr/>
          <p:nvPr/>
        </p:nvGrpSpPr>
        <p:grpSpPr>
          <a:xfrm rot="-10800000">
            <a:off x="4858670" y="7053180"/>
            <a:ext cx="1945330" cy="552689"/>
            <a:chOff x="0" y="0"/>
            <a:chExt cx="812800" cy="230925"/>
          </a:xfrm>
        </p:grpSpPr>
        <p:sp>
          <p:nvSpPr>
            <p:cNvPr name="Freeform 10" id="10"/>
            <p:cNvSpPr/>
            <p:nvPr/>
          </p:nvSpPr>
          <p:spPr>
            <a:xfrm flipH="false" flipV="false" rot="0">
              <a:off x="0" y="0"/>
              <a:ext cx="812800" cy="230925"/>
            </a:xfrm>
            <a:custGeom>
              <a:avLst/>
              <a:gdLst/>
              <a:ahLst/>
              <a:cxnLst/>
              <a:rect r="r" b="b" t="t" l="l"/>
              <a:pathLst>
                <a:path h="230925" w="812800">
                  <a:moveTo>
                    <a:pt x="0" y="0"/>
                  </a:moveTo>
                  <a:lnTo>
                    <a:pt x="812800" y="0"/>
                  </a:lnTo>
                  <a:lnTo>
                    <a:pt x="812800" y="230925"/>
                  </a:lnTo>
                  <a:lnTo>
                    <a:pt x="0" y="230925"/>
                  </a:lnTo>
                  <a:close/>
                </a:path>
              </a:pathLst>
            </a:custGeom>
            <a:gradFill rotWithShape="true">
              <a:gsLst>
                <a:gs pos="0">
                  <a:srgbClr val="0059DD">
                    <a:alpha val="100000"/>
                  </a:srgbClr>
                </a:gs>
                <a:gs pos="100000">
                  <a:srgbClr val="0260A8">
                    <a:alpha val="0"/>
                  </a:srgbClr>
                </a:gs>
              </a:gsLst>
              <a:lin ang="5400000"/>
            </a:gradFill>
          </p:spPr>
        </p:sp>
        <p:sp>
          <p:nvSpPr>
            <p:cNvPr name="TextBox 11" id="11"/>
            <p:cNvSpPr txBox="true"/>
            <p:nvPr/>
          </p:nvSpPr>
          <p:spPr>
            <a:xfrm>
              <a:off x="0" y="-38100"/>
              <a:ext cx="812800" cy="269025"/>
            </a:xfrm>
            <a:prstGeom prst="rect">
              <a:avLst/>
            </a:prstGeom>
          </p:spPr>
          <p:txBody>
            <a:bodyPr anchor="ctr" rtlCol="false" tIns="50800" lIns="50800" bIns="50800" rIns="50800"/>
            <a:lstStyle/>
            <a:p>
              <a:pPr algn="ctr">
                <a:lnSpc>
                  <a:spcPts val="2012"/>
                </a:lnSpc>
              </a:pPr>
            </a:p>
          </p:txBody>
        </p:sp>
      </p:grpSp>
      <p:sp>
        <p:nvSpPr>
          <p:cNvPr name="Freeform 12" id="12"/>
          <p:cNvSpPr/>
          <p:nvPr/>
        </p:nvSpPr>
        <p:spPr>
          <a:xfrm flipH="false" flipV="false" rot="0">
            <a:off x="756000" y="1524010"/>
            <a:ext cx="6048000" cy="4031754"/>
          </a:xfrm>
          <a:custGeom>
            <a:avLst/>
            <a:gdLst/>
            <a:ahLst/>
            <a:cxnLst/>
            <a:rect r="r" b="b" t="t" l="l"/>
            <a:pathLst>
              <a:path h="4031754" w="6048000">
                <a:moveTo>
                  <a:pt x="0" y="0"/>
                </a:moveTo>
                <a:lnTo>
                  <a:pt x="6048000" y="0"/>
                </a:lnTo>
                <a:lnTo>
                  <a:pt x="6048000" y="4031754"/>
                </a:lnTo>
                <a:lnTo>
                  <a:pt x="0" y="4031754"/>
                </a:lnTo>
                <a:lnTo>
                  <a:pt x="0" y="0"/>
                </a:lnTo>
                <a:close/>
              </a:path>
            </a:pathLst>
          </a:custGeom>
          <a:blipFill>
            <a:blip r:embed="rId3"/>
            <a:stretch>
              <a:fillRect l="-2477" t="-5092" r="-2477" b="0"/>
            </a:stretch>
          </a:blipFill>
        </p:spPr>
      </p:sp>
      <p:grpSp>
        <p:nvGrpSpPr>
          <p:cNvPr name="Group 13" id="13"/>
          <p:cNvGrpSpPr/>
          <p:nvPr/>
        </p:nvGrpSpPr>
        <p:grpSpPr>
          <a:xfrm rot="0">
            <a:off x="756000" y="1524010"/>
            <a:ext cx="6048000" cy="1138428"/>
            <a:chOff x="0" y="0"/>
            <a:chExt cx="2526983" cy="475660"/>
          </a:xfrm>
        </p:grpSpPr>
        <p:sp>
          <p:nvSpPr>
            <p:cNvPr name="Freeform 14" id="14"/>
            <p:cNvSpPr/>
            <p:nvPr/>
          </p:nvSpPr>
          <p:spPr>
            <a:xfrm flipH="false" flipV="false" rot="0">
              <a:off x="0" y="0"/>
              <a:ext cx="2526983" cy="475660"/>
            </a:xfrm>
            <a:custGeom>
              <a:avLst/>
              <a:gdLst/>
              <a:ahLst/>
              <a:cxnLst/>
              <a:rect r="r" b="b" t="t" l="l"/>
              <a:pathLst>
                <a:path h="475660" w="2526983">
                  <a:moveTo>
                    <a:pt x="0" y="0"/>
                  </a:moveTo>
                  <a:lnTo>
                    <a:pt x="2526983" y="0"/>
                  </a:lnTo>
                  <a:lnTo>
                    <a:pt x="2526983" y="475660"/>
                  </a:lnTo>
                  <a:lnTo>
                    <a:pt x="0" y="475660"/>
                  </a:lnTo>
                  <a:close/>
                </a:path>
              </a:pathLst>
            </a:custGeom>
            <a:gradFill rotWithShape="true">
              <a:gsLst>
                <a:gs pos="0">
                  <a:srgbClr val="0059DD">
                    <a:alpha val="100000"/>
                  </a:srgbClr>
                </a:gs>
                <a:gs pos="100000">
                  <a:srgbClr val="0260A8">
                    <a:alpha val="0"/>
                  </a:srgbClr>
                </a:gs>
              </a:gsLst>
              <a:lin ang="5400000"/>
            </a:gradFill>
          </p:spPr>
        </p:sp>
        <p:sp>
          <p:nvSpPr>
            <p:cNvPr name="TextBox 15" id="15"/>
            <p:cNvSpPr txBox="true"/>
            <p:nvPr/>
          </p:nvSpPr>
          <p:spPr>
            <a:xfrm>
              <a:off x="0" y="-38100"/>
              <a:ext cx="2526983" cy="513760"/>
            </a:xfrm>
            <a:prstGeom prst="rect">
              <a:avLst/>
            </a:prstGeom>
          </p:spPr>
          <p:txBody>
            <a:bodyPr anchor="ctr" rtlCol="false" tIns="50800" lIns="50800" bIns="50800" rIns="50800"/>
            <a:lstStyle/>
            <a:p>
              <a:pPr algn="ctr">
                <a:lnSpc>
                  <a:spcPts val="2012"/>
                </a:lnSpc>
              </a:pPr>
            </a:p>
          </p:txBody>
        </p:sp>
      </p:grpSp>
      <p:sp>
        <p:nvSpPr>
          <p:cNvPr name="Freeform 16" id="16"/>
          <p:cNvSpPr/>
          <p:nvPr/>
        </p:nvSpPr>
        <p:spPr>
          <a:xfrm flipH="false" flipV="false" rot="0">
            <a:off x="4357368" y="5772322"/>
            <a:ext cx="237499" cy="280235"/>
          </a:xfrm>
          <a:custGeom>
            <a:avLst/>
            <a:gdLst/>
            <a:ahLst/>
            <a:cxnLst/>
            <a:rect r="r" b="b" t="t" l="l"/>
            <a:pathLst>
              <a:path h="280235" w="237499">
                <a:moveTo>
                  <a:pt x="0" y="0"/>
                </a:moveTo>
                <a:lnTo>
                  <a:pt x="237500" y="0"/>
                </a:lnTo>
                <a:lnTo>
                  <a:pt x="237500" y="280236"/>
                </a:lnTo>
                <a:lnTo>
                  <a:pt x="0" y="280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7" id="17"/>
          <p:cNvGrpSpPr/>
          <p:nvPr/>
        </p:nvGrpSpPr>
        <p:grpSpPr>
          <a:xfrm rot="-10800000">
            <a:off x="6908775" y="5660539"/>
            <a:ext cx="651225" cy="1945330"/>
            <a:chOff x="0" y="0"/>
            <a:chExt cx="272096" cy="812800"/>
          </a:xfrm>
        </p:grpSpPr>
        <p:sp>
          <p:nvSpPr>
            <p:cNvPr name="Freeform 18" id="18"/>
            <p:cNvSpPr/>
            <p:nvPr/>
          </p:nvSpPr>
          <p:spPr>
            <a:xfrm flipH="false" flipV="false" rot="0">
              <a:off x="0" y="0"/>
              <a:ext cx="272096" cy="812800"/>
            </a:xfrm>
            <a:custGeom>
              <a:avLst/>
              <a:gdLst/>
              <a:ahLst/>
              <a:cxnLst/>
              <a:rect r="r" b="b" t="t" l="l"/>
              <a:pathLst>
                <a:path h="812800" w="272096">
                  <a:moveTo>
                    <a:pt x="0" y="0"/>
                  </a:moveTo>
                  <a:lnTo>
                    <a:pt x="272096" y="0"/>
                  </a:lnTo>
                  <a:lnTo>
                    <a:pt x="272096" y="812800"/>
                  </a:lnTo>
                  <a:lnTo>
                    <a:pt x="0" y="812800"/>
                  </a:lnTo>
                  <a:close/>
                </a:path>
              </a:pathLst>
            </a:custGeom>
            <a:gradFill rotWithShape="true">
              <a:gsLst>
                <a:gs pos="0">
                  <a:srgbClr val="FA6F36">
                    <a:alpha val="30000"/>
                  </a:srgbClr>
                </a:gs>
                <a:gs pos="50000">
                  <a:srgbClr val="D82E48">
                    <a:alpha val="30000"/>
                  </a:srgbClr>
                </a:gs>
                <a:gs pos="100000">
                  <a:srgbClr val="D82E48">
                    <a:alpha val="0"/>
                  </a:srgbClr>
                </a:gs>
              </a:gsLst>
              <a:lin ang="0"/>
            </a:gradFill>
          </p:spPr>
        </p:sp>
        <p:sp>
          <p:nvSpPr>
            <p:cNvPr name="TextBox 19" id="19"/>
            <p:cNvSpPr txBox="true"/>
            <p:nvPr/>
          </p:nvSpPr>
          <p:spPr>
            <a:xfrm>
              <a:off x="0" y="-38100"/>
              <a:ext cx="272096" cy="850900"/>
            </a:xfrm>
            <a:prstGeom prst="rect">
              <a:avLst/>
            </a:prstGeom>
          </p:spPr>
          <p:txBody>
            <a:bodyPr anchor="ctr" rtlCol="false" tIns="50800" lIns="50800" bIns="50800" rIns="50800"/>
            <a:lstStyle/>
            <a:p>
              <a:pPr algn="ctr">
                <a:lnSpc>
                  <a:spcPts val="2012"/>
                </a:lnSpc>
              </a:pPr>
            </a:p>
          </p:txBody>
        </p:sp>
      </p:grpSp>
      <p:sp>
        <p:nvSpPr>
          <p:cNvPr name="AutoShape 20" id="20"/>
          <p:cNvSpPr/>
          <p:nvPr/>
        </p:nvSpPr>
        <p:spPr>
          <a:xfrm>
            <a:off x="756000" y="10024725"/>
            <a:ext cx="6048000" cy="0"/>
          </a:xfrm>
          <a:prstGeom prst="line">
            <a:avLst/>
          </a:prstGeom>
          <a:ln cap="flat" w="19050">
            <a:solidFill>
              <a:srgbClr val="D1D1D1"/>
            </a:solidFill>
            <a:prstDash val="solid"/>
            <a:headEnd type="none" len="sm" w="sm"/>
            <a:tailEnd type="none" len="sm" w="sm"/>
          </a:ln>
        </p:spPr>
      </p:sp>
      <p:sp>
        <p:nvSpPr>
          <p:cNvPr name="TextBox 21" id="21"/>
          <p:cNvSpPr txBox="true"/>
          <p:nvPr/>
        </p:nvSpPr>
        <p:spPr>
          <a:xfrm rot="0">
            <a:off x="992708" y="5810518"/>
            <a:ext cx="3207066" cy="224155"/>
          </a:xfrm>
          <a:prstGeom prst="rect">
            <a:avLst/>
          </a:prstGeom>
        </p:spPr>
        <p:txBody>
          <a:bodyPr anchor="t" rtlCol="false" tIns="0" lIns="0" bIns="0" rIns="0">
            <a:spAutoFit/>
          </a:bodyPr>
          <a:lstStyle/>
          <a:p>
            <a:pPr algn="l">
              <a:lnSpc>
                <a:spcPts val="1819"/>
              </a:lnSpc>
            </a:pPr>
            <a:r>
              <a:rPr lang="en-US" sz="1299" b="true">
                <a:solidFill>
                  <a:srgbClr val="FFFFFF"/>
                </a:solidFill>
                <a:latin typeface="Montserrat Bold"/>
                <a:ea typeface="Montserrat Bold"/>
                <a:cs typeface="Montserrat Bold"/>
                <a:sym typeface="Montserrat Bold"/>
              </a:rPr>
              <a:t>A Brief Story About The Company</a:t>
            </a:r>
          </a:p>
        </p:txBody>
      </p:sp>
      <p:sp>
        <p:nvSpPr>
          <p:cNvPr name="TextBox 22" id="22"/>
          <p:cNvSpPr txBox="true"/>
          <p:nvPr/>
        </p:nvSpPr>
        <p:spPr>
          <a:xfrm rot="0">
            <a:off x="756000" y="7769205"/>
            <a:ext cx="6152775" cy="2084070"/>
          </a:xfrm>
          <a:prstGeom prst="rect">
            <a:avLst/>
          </a:prstGeom>
        </p:spPr>
        <p:txBody>
          <a:bodyPr anchor="t" rtlCol="false" tIns="0" lIns="0" bIns="0" rIns="0">
            <a:spAutoFit/>
          </a:bodyPr>
          <a:lstStyle/>
          <a:p>
            <a:pPr algn="l">
              <a:lnSpc>
                <a:spcPts val="1679"/>
              </a:lnSpc>
            </a:pPr>
            <a:r>
              <a:rPr lang="en-US" sz="1200">
                <a:solidFill>
                  <a:srgbClr val="FFFFFF"/>
                </a:solidFill>
                <a:latin typeface="Montserrat"/>
                <a:ea typeface="Montserrat"/>
                <a:cs typeface="Montserrat"/>
                <a:sym typeface="Montserrat"/>
              </a:rPr>
              <a:t>Fou</a:t>
            </a:r>
            <a:r>
              <a:rPr lang="en-US" sz="1200">
                <a:solidFill>
                  <a:srgbClr val="FFFFFF"/>
                </a:solidFill>
                <a:latin typeface="Montserrat"/>
                <a:ea typeface="Montserrat"/>
                <a:cs typeface="Montserrat"/>
                <a:sym typeface="Montserrat"/>
              </a:rPr>
              <a:t>nded in 2000, StrivePoint Company has grown into one of Saudi Arabia’s leading construction, trading, and investment companies. With over two decades of proven experience, we have built a strong reputation for credibility, reliability, and excellence in the market.</a:t>
            </a:r>
          </a:p>
          <a:p>
            <a:pPr algn="l">
              <a:lnSpc>
                <a:spcPts val="1679"/>
              </a:lnSpc>
            </a:pPr>
          </a:p>
          <a:p>
            <a:pPr algn="l">
              <a:lnSpc>
                <a:spcPts val="1679"/>
              </a:lnSpc>
            </a:pPr>
            <a:r>
              <a:rPr lang="en-US" sz="1200">
                <a:solidFill>
                  <a:srgbClr val="FFFFFF"/>
                </a:solidFill>
                <a:latin typeface="Montserrat"/>
                <a:ea typeface="Montserrat"/>
                <a:cs typeface="Montserrat"/>
                <a:sym typeface="Montserrat"/>
              </a:rPr>
              <a:t>Supported by highly qualified technical, administrative, and financial resources, StrivePoint delivers integrated solutions across a wide range of government and private sector projects. We remain committed to contributing to the Kingdom’s ambitious development plans by executing high-quality projects efficiently and within required timelines.</a:t>
            </a:r>
          </a:p>
        </p:txBody>
      </p:sp>
      <p:sp>
        <p:nvSpPr>
          <p:cNvPr name="AutoShape 23" id="23"/>
          <p:cNvSpPr/>
          <p:nvPr/>
        </p:nvSpPr>
        <p:spPr>
          <a:xfrm>
            <a:off x="756077" y="7418603"/>
            <a:ext cx="2608081"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24" id="24"/>
          <p:cNvSpPr txBox="true"/>
          <p:nvPr/>
        </p:nvSpPr>
        <p:spPr>
          <a:xfrm rot="0">
            <a:off x="756000" y="6587642"/>
            <a:ext cx="3842227" cy="830961"/>
          </a:xfrm>
          <a:prstGeom prst="rect">
            <a:avLst/>
          </a:prstGeom>
        </p:spPr>
        <p:txBody>
          <a:bodyPr anchor="t" rtlCol="false" tIns="0" lIns="0" bIns="0" rIns="0">
            <a:spAutoFit/>
          </a:bodyPr>
          <a:lstStyle/>
          <a:p>
            <a:pPr algn="l">
              <a:lnSpc>
                <a:spcPts val="6552"/>
              </a:lnSpc>
            </a:pPr>
            <a:r>
              <a:rPr lang="en-US" b="true" sz="5600">
                <a:solidFill>
                  <a:srgbClr val="FFFFFF"/>
                </a:solidFill>
                <a:latin typeface="League Spartan"/>
                <a:ea typeface="League Spartan"/>
                <a:cs typeface="League Spartan"/>
                <a:sym typeface="League Spartan"/>
              </a:rPr>
              <a:t>ABOUT US</a:t>
            </a:r>
          </a:p>
        </p:txBody>
      </p:sp>
      <p:sp>
        <p:nvSpPr>
          <p:cNvPr name="TextBox 25" id="25"/>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001</a:t>
            </a:r>
          </a:p>
        </p:txBody>
      </p:sp>
      <p:sp>
        <p:nvSpPr>
          <p:cNvPr name="TextBox 26" id="26"/>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27" id="27"/>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sp>
        <p:nvSpPr>
          <p:cNvPr name="Freeform 28" id="28"/>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6">
              <a:extLst>
                <a:ext uri="{96DAC541-7B7A-43D3-8B79-37D633B846F1}">
                  <asvg:svgBlip xmlns:asvg="http://schemas.microsoft.com/office/drawing/2016/SVG/main" r:embed="rId7"/>
                </a:ext>
              </a:extLst>
            </a:blip>
            <a:stretch>
              <a:fillRect l="-22796" t="-71127" r="-23295" b="-73557"/>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0" t="-1301" r="-115299" b="-836"/>
            </a:stretch>
          </a:blipFill>
        </p:spPr>
      </p:sp>
      <p:grpSp>
        <p:nvGrpSpPr>
          <p:cNvPr name="Group 3" id="3"/>
          <p:cNvGrpSpPr/>
          <p:nvPr/>
        </p:nvGrpSpPr>
        <p:grpSpPr>
          <a:xfrm rot="0">
            <a:off x="-840917" y="3802202"/>
            <a:ext cx="7644917" cy="3196533"/>
            <a:chOff x="0" y="0"/>
            <a:chExt cx="2878336" cy="1203505"/>
          </a:xfrm>
        </p:grpSpPr>
        <p:sp>
          <p:nvSpPr>
            <p:cNvPr name="Freeform 4" id="4"/>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5" id="5"/>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6" id="6"/>
          <p:cNvGrpSpPr/>
          <p:nvPr/>
        </p:nvGrpSpPr>
        <p:grpSpPr>
          <a:xfrm rot="0">
            <a:off x="-840917" y="6998735"/>
            <a:ext cx="3479963" cy="351058"/>
            <a:chOff x="0" y="0"/>
            <a:chExt cx="1310217" cy="132175"/>
          </a:xfrm>
        </p:grpSpPr>
        <p:sp>
          <p:nvSpPr>
            <p:cNvPr name="Freeform 7" id="7"/>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8" id="8"/>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9" id="9"/>
          <p:cNvGrpSpPr/>
          <p:nvPr/>
        </p:nvGrpSpPr>
        <p:grpSpPr>
          <a:xfrm rot="0">
            <a:off x="2591930" y="6998735"/>
            <a:ext cx="1648856" cy="351058"/>
            <a:chOff x="0" y="0"/>
            <a:chExt cx="620799" cy="132175"/>
          </a:xfrm>
        </p:grpSpPr>
        <p:sp>
          <p:nvSpPr>
            <p:cNvPr name="Freeform 10" id="10"/>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1" id="11"/>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TextBox 12" id="12"/>
          <p:cNvSpPr txBox="true"/>
          <p:nvPr/>
        </p:nvSpPr>
        <p:spPr>
          <a:xfrm rot="0">
            <a:off x="824338" y="4583273"/>
            <a:ext cx="5695071" cy="1878965"/>
          </a:xfrm>
          <a:prstGeom prst="rect">
            <a:avLst/>
          </a:prstGeom>
        </p:spPr>
        <p:txBody>
          <a:bodyPr anchor="t" rtlCol="false" tIns="0" lIns="0" bIns="0" rIns="0">
            <a:spAutoFit/>
          </a:bodyPr>
          <a:lstStyle/>
          <a:p>
            <a:pPr algn="l">
              <a:lnSpc>
                <a:spcPts val="7359"/>
              </a:lnSpc>
            </a:pPr>
            <a:r>
              <a:rPr lang="en-US" sz="6399">
                <a:solidFill>
                  <a:srgbClr val="FFFFFF"/>
                </a:solidFill>
                <a:latin typeface="League Spartan"/>
                <a:ea typeface="League Spartan"/>
                <a:cs typeface="League Spartan"/>
                <a:sym typeface="League Spartan"/>
              </a:rPr>
              <a:t>BUSINESS</a:t>
            </a:r>
          </a:p>
          <a:p>
            <a:pPr algn="l">
              <a:lnSpc>
                <a:spcPts val="7359"/>
              </a:lnSpc>
            </a:pPr>
            <a:r>
              <a:rPr lang="en-US" sz="6399">
                <a:solidFill>
                  <a:srgbClr val="FFFFFF"/>
                </a:solidFill>
                <a:latin typeface="League Spartan"/>
                <a:ea typeface="League Spartan"/>
                <a:cs typeface="League Spartan"/>
                <a:sym typeface="League Spartan"/>
              </a:rPr>
              <a:t>APPROACH</a:t>
            </a:r>
          </a:p>
        </p:txBody>
      </p:sp>
      <p:sp>
        <p:nvSpPr>
          <p:cNvPr name="Freeform 13" id="13"/>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3">
              <a:extLst>
                <a:ext uri="{96DAC541-7B7A-43D3-8B79-37D633B846F1}">
                  <asvg:svgBlip xmlns:asvg="http://schemas.microsoft.com/office/drawing/2016/SVG/main" r:embed="rId4"/>
                </a:ext>
              </a:extLst>
            </a:blip>
            <a:stretch>
              <a:fillRect l="-22796" t="-71127" r="-23295" b="-73557"/>
            </a:stretch>
          </a:blipFill>
        </p:spPr>
      </p:sp>
      <p:sp>
        <p:nvSpPr>
          <p:cNvPr name="AutoShape 14" id="14"/>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15" id="15"/>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002</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sp>
        <p:nvSpPr>
          <p:cNvPr name="Freeform 2" id="2"/>
          <p:cNvSpPr/>
          <p:nvPr/>
        </p:nvSpPr>
        <p:spPr>
          <a:xfrm flipH="false" flipV="false" rot="0">
            <a:off x="-779327" y="1572356"/>
            <a:ext cx="7018758" cy="3860355"/>
          </a:xfrm>
          <a:custGeom>
            <a:avLst/>
            <a:gdLst/>
            <a:ahLst/>
            <a:cxnLst/>
            <a:rect r="r" b="b" t="t" l="l"/>
            <a:pathLst>
              <a:path h="3860355" w="7018758">
                <a:moveTo>
                  <a:pt x="0" y="0"/>
                </a:moveTo>
                <a:lnTo>
                  <a:pt x="7018758" y="0"/>
                </a:lnTo>
                <a:lnTo>
                  <a:pt x="7018758" y="3860355"/>
                </a:lnTo>
                <a:lnTo>
                  <a:pt x="0" y="3860355"/>
                </a:lnTo>
                <a:lnTo>
                  <a:pt x="0" y="0"/>
                </a:lnTo>
                <a:close/>
              </a:path>
            </a:pathLst>
          </a:custGeom>
          <a:blipFill>
            <a:blip r:embed="rId2"/>
            <a:stretch>
              <a:fillRect l="0" t="-17330" r="-8043" b="-13794"/>
            </a:stretch>
          </a:blipFill>
        </p:spPr>
      </p:sp>
      <p:grpSp>
        <p:nvGrpSpPr>
          <p:cNvPr name="Group 3" id="3"/>
          <p:cNvGrpSpPr/>
          <p:nvPr/>
        </p:nvGrpSpPr>
        <p:grpSpPr>
          <a:xfrm rot="0">
            <a:off x="-572530" y="3487381"/>
            <a:ext cx="6811961" cy="1945330"/>
            <a:chOff x="0" y="0"/>
            <a:chExt cx="2846182" cy="812800"/>
          </a:xfrm>
        </p:grpSpPr>
        <p:sp>
          <p:nvSpPr>
            <p:cNvPr name="Freeform 4" id="4"/>
            <p:cNvSpPr/>
            <p:nvPr/>
          </p:nvSpPr>
          <p:spPr>
            <a:xfrm flipH="false" flipV="false" rot="0">
              <a:off x="0" y="0"/>
              <a:ext cx="2846182" cy="812800"/>
            </a:xfrm>
            <a:custGeom>
              <a:avLst/>
              <a:gdLst/>
              <a:ahLst/>
              <a:cxnLst/>
              <a:rect r="r" b="b" t="t" l="l"/>
              <a:pathLst>
                <a:path h="812800" w="2846182">
                  <a:moveTo>
                    <a:pt x="0" y="0"/>
                  </a:moveTo>
                  <a:lnTo>
                    <a:pt x="2846182" y="0"/>
                  </a:lnTo>
                  <a:lnTo>
                    <a:pt x="2846182" y="812800"/>
                  </a:lnTo>
                  <a:lnTo>
                    <a:pt x="0" y="812800"/>
                  </a:lnTo>
                  <a:close/>
                </a:path>
              </a:pathLst>
            </a:custGeom>
            <a:gradFill rotWithShape="true">
              <a:gsLst>
                <a:gs pos="0">
                  <a:srgbClr val="E54462">
                    <a:alpha val="91000"/>
                  </a:srgbClr>
                </a:gs>
                <a:gs pos="100000">
                  <a:srgbClr val="922F87">
                    <a:alpha val="91000"/>
                  </a:srgbClr>
                </a:gs>
              </a:gsLst>
              <a:lin ang="0"/>
            </a:gradFill>
          </p:spPr>
        </p:sp>
        <p:sp>
          <p:nvSpPr>
            <p:cNvPr name="TextBox 5" id="5"/>
            <p:cNvSpPr txBox="true"/>
            <p:nvPr/>
          </p:nvSpPr>
          <p:spPr>
            <a:xfrm>
              <a:off x="0" y="-38100"/>
              <a:ext cx="2846182" cy="850900"/>
            </a:xfrm>
            <a:prstGeom prst="rect">
              <a:avLst/>
            </a:prstGeom>
          </p:spPr>
          <p:txBody>
            <a:bodyPr anchor="ctr" rtlCol="false" tIns="50800" lIns="50800" bIns="50800" rIns="50800"/>
            <a:lstStyle/>
            <a:p>
              <a:pPr algn="ctr">
                <a:lnSpc>
                  <a:spcPts val="2012"/>
                </a:lnSpc>
              </a:pPr>
            </a:p>
          </p:txBody>
        </p:sp>
      </p:grpSp>
      <p:grpSp>
        <p:nvGrpSpPr>
          <p:cNvPr name="Group 6" id="6"/>
          <p:cNvGrpSpPr/>
          <p:nvPr/>
        </p:nvGrpSpPr>
        <p:grpSpPr>
          <a:xfrm rot="-10800000">
            <a:off x="6404925" y="1572356"/>
            <a:ext cx="1155075" cy="3860355"/>
            <a:chOff x="0" y="0"/>
            <a:chExt cx="482615" cy="1612938"/>
          </a:xfrm>
        </p:grpSpPr>
        <p:sp>
          <p:nvSpPr>
            <p:cNvPr name="Freeform 7" id="7"/>
            <p:cNvSpPr/>
            <p:nvPr/>
          </p:nvSpPr>
          <p:spPr>
            <a:xfrm flipH="false" flipV="false" rot="0">
              <a:off x="0" y="0"/>
              <a:ext cx="482615" cy="1612938"/>
            </a:xfrm>
            <a:custGeom>
              <a:avLst/>
              <a:gdLst/>
              <a:ahLst/>
              <a:cxnLst/>
              <a:rect r="r" b="b" t="t" l="l"/>
              <a:pathLst>
                <a:path h="1612938" w="482615">
                  <a:moveTo>
                    <a:pt x="0" y="0"/>
                  </a:moveTo>
                  <a:lnTo>
                    <a:pt x="482615" y="0"/>
                  </a:lnTo>
                  <a:lnTo>
                    <a:pt x="482615" y="1612938"/>
                  </a:lnTo>
                  <a:lnTo>
                    <a:pt x="0" y="1612938"/>
                  </a:lnTo>
                  <a:close/>
                </a:path>
              </a:pathLst>
            </a:custGeom>
            <a:gradFill rotWithShape="true">
              <a:gsLst>
                <a:gs pos="0">
                  <a:srgbClr val="0059DD">
                    <a:alpha val="30000"/>
                  </a:srgbClr>
                </a:gs>
                <a:gs pos="100000">
                  <a:srgbClr val="0260A8">
                    <a:alpha val="0"/>
                  </a:srgbClr>
                </a:gs>
              </a:gsLst>
              <a:lin ang="0"/>
            </a:gradFill>
          </p:spPr>
        </p:sp>
        <p:sp>
          <p:nvSpPr>
            <p:cNvPr name="TextBox 8" id="8"/>
            <p:cNvSpPr txBox="true"/>
            <p:nvPr/>
          </p:nvSpPr>
          <p:spPr>
            <a:xfrm>
              <a:off x="0" y="-38100"/>
              <a:ext cx="482615" cy="1651038"/>
            </a:xfrm>
            <a:prstGeom prst="rect">
              <a:avLst/>
            </a:prstGeom>
          </p:spPr>
          <p:txBody>
            <a:bodyPr anchor="ctr" rtlCol="false" tIns="50800" lIns="50800" bIns="50800" rIns="50800"/>
            <a:lstStyle/>
            <a:p>
              <a:pPr algn="ctr">
                <a:lnSpc>
                  <a:spcPts val="2012"/>
                </a:lnSpc>
              </a:pPr>
            </a:p>
          </p:txBody>
        </p:sp>
      </p:grpSp>
      <p:grpSp>
        <p:nvGrpSpPr>
          <p:cNvPr name="Group 9" id="9"/>
          <p:cNvGrpSpPr/>
          <p:nvPr/>
        </p:nvGrpSpPr>
        <p:grpSpPr>
          <a:xfrm rot="0">
            <a:off x="756000" y="5958296"/>
            <a:ext cx="552689" cy="552689"/>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11" id="11"/>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12" id="12"/>
          <p:cNvGrpSpPr/>
          <p:nvPr/>
        </p:nvGrpSpPr>
        <p:grpSpPr>
          <a:xfrm rot="0">
            <a:off x="756000" y="8008400"/>
            <a:ext cx="552689" cy="552689"/>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14" id="14"/>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15" id="15"/>
          <p:cNvGrpSpPr/>
          <p:nvPr/>
        </p:nvGrpSpPr>
        <p:grpSpPr>
          <a:xfrm rot="0">
            <a:off x="2807132" y="5958296"/>
            <a:ext cx="552689" cy="552689"/>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17" id="17"/>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18" id="18"/>
          <p:cNvGrpSpPr/>
          <p:nvPr/>
        </p:nvGrpSpPr>
        <p:grpSpPr>
          <a:xfrm rot="0">
            <a:off x="2807132" y="8008400"/>
            <a:ext cx="552689" cy="55268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20" id="20"/>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21" id="21"/>
          <p:cNvGrpSpPr/>
          <p:nvPr/>
        </p:nvGrpSpPr>
        <p:grpSpPr>
          <a:xfrm rot="0">
            <a:off x="4857643" y="5958296"/>
            <a:ext cx="552689" cy="552689"/>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23" id="23"/>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24" id="24"/>
          <p:cNvGrpSpPr/>
          <p:nvPr/>
        </p:nvGrpSpPr>
        <p:grpSpPr>
          <a:xfrm rot="0">
            <a:off x="4857643" y="8008400"/>
            <a:ext cx="552689" cy="552689"/>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26" id="26"/>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sp>
        <p:nvSpPr>
          <p:cNvPr name="AutoShape 27" id="27"/>
          <p:cNvSpPr/>
          <p:nvPr/>
        </p:nvSpPr>
        <p:spPr>
          <a:xfrm>
            <a:off x="6567369" y="10365461"/>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AutoShape 28" id="28"/>
          <p:cNvSpPr/>
          <p:nvPr/>
        </p:nvSpPr>
        <p:spPr>
          <a:xfrm rot="0">
            <a:off x="756000" y="10015200"/>
            <a:ext cx="6048000" cy="0"/>
          </a:xfrm>
          <a:prstGeom prst="line">
            <a:avLst/>
          </a:prstGeom>
          <a:ln cap="flat" w="19050">
            <a:solidFill>
              <a:srgbClr val="D1D1D1"/>
            </a:solidFill>
            <a:prstDash val="solid"/>
            <a:headEnd type="none" len="sm" w="sm"/>
            <a:tailEnd type="none" len="sm" w="sm"/>
          </a:ln>
        </p:spPr>
      </p:sp>
      <p:sp>
        <p:nvSpPr>
          <p:cNvPr name="Freeform 29" id="29"/>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3">
              <a:extLst>
                <a:ext uri="{96DAC541-7B7A-43D3-8B79-37D633B846F1}">
                  <asvg:svgBlip xmlns:asvg="http://schemas.microsoft.com/office/drawing/2016/SVG/main" r:embed="rId4"/>
                </a:ext>
              </a:extLst>
            </a:blip>
            <a:stretch>
              <a:fillRect l="-22796" t="-71127" r="-23295" b="-73557"/>
            </a:stretch>
          </a:blipFill>
        </p:spPr>
      </p:sp>
      <p:sp>
        <p:nvSpPr>
          <p:cNvPr name="TextBox 30" id="30"/>
          <p:cNvSpPr txBox="true"/>
          <p:nvPr/>
        </p:nvSpPr>
        <p:spPr>
          <a:xfrm rot="0">
            <a:off x="756000" y="3785881"/>
            <a:ext cx="4721509" cy="469392"/>
          </a:xfrm>
          <a:prstGeom prst="rect">
            <a:avLst/>
          </a:prstGeom>
        </p:spPr>
        <p:txBody>
          <a:bodyPr anchor="t" rtlCol="false" tIns="0" lIns="0" bIns="0" rIns="0">
            <a:spAutoFit/>
          </a:bodyPr>
          <a:lstStyle/>
          <a:p>
            <a:pPr algn="l">
              <a:lnSpc>
                <a:spcPts val="3744"/>
              </a:lnSpc>
            </a:pPr>
            <a:r>
              <a:rPr lang="en-US" b="true" sz="3200">
                <a:solidFill>
                  <a:srgbClr val="FFFFFF"/>
                </a:solidFill>
                <a:latin typeface="League Spartan"/>
                <a:ea typeface="League Spartan"/>
                <a:cs typeface="League Spartan"/>
                <a:sym typeface="League Spartan"/>
              </a:rPr>
              <a:t>OUR STRATEGY</a:t>
            </a:r>
          </a:p>
        </p:txBody>
      </p:sp>
      <p:sp>
        <p:nvSpPr>
          <p:cNvPr name="TextBox 31" id="31"/>
          <p:cNvSpPr txBox="true"/>
          <p:nvPr/>
        </p:nvSpPr>
        <p:spPr>
          <a:xfrm rot="0">
            <a:off x="756000" y="6129779"/>
            <a:ext cx="552689" cy="225171"/>
          </a:xfrm>
          <a:prstGeom prst="rect">
            <a:avLst/>
          </a:prstGeom>
        </p:spPr>
        <p:txBody>
          <a:bodyPr anchor="t" rtlCol="false" tIns="0" lIns="0" bIns="0" rIns="0">
            <a:spAutoFit/>
          </a:bodyPr>
          <a:lstStyle/>
          <a:p>
            <a:pPr algn="ctr">
              <a:lnSpc>
                <a:spcPts val="1871"/>
              </a:lnSpc>
            </a:pPr>
            <a:r>
              <a:rPr lang="en-US" b="true" sz="1599">
                <a:solidFill>
                  <a:srgbClr val="FFFFFF"/>
                </a:solidFill>
                <a:latin typeface="League Spartan"/>
                <a:ea typeface="League Spartan"/>
                <a:cs typeface="League Spartan"/>
                <a:sym typeface="League Spartan"/>
              </a:rPr>
              <a:t>01</a:t>
            </a:r>
          </a:p>
        </p:txBody>
      </p:sp>
      <p:sp>
        <p:nvSpPr>
          <p:cNvPr name="TextBox 32" id="32"/>
          <p:cNvSpPr txBox="true"/>
          <p:nvPr/>
        </p:nvSpPr>
        <p:spPr>
          <a:xfrm rot="0">
            <a:off x="756000" y="8179884"/>
            <a:ext cx="552689" cy="225171"/>
          </a:xfrm>
          <a:prstGeom prst="rect">
            <a:avLst/>
          </a:prstGeom>
        </p:spPr>
        <p:txBody>
          <a:bodyPr anchor="t" rtlCol="false" tIns="0" lIns="0" bIns="0" rIns="0">
            <a:spAutoFit/>
          </a:bodyPr>
          <a:lstStyle/>
          <a:p>
            <a:pPr algn="ctr">
              <a:lnSpc>
                <a:spcPts val="1871"/>
              </a:lnSpc>
            </a:pPr>
            <a:r>
              <a:rPr lang="en-US" b="true" sz="1599">
                <a:solidFill>
                  <a:srgbClr val="FFFFFF"/>
                </a:solidFill>
                <a:latin typeface="League Spartan"/>
                <a:ea typeface="League Spartan"/>
                <a:cs typeface="League Spartan"/>
                <a:sym typeface="League Spartan"/>
              </a:rPr>
              <a:t>04</a:t>
            </a:r>
          </a:p>
        </p:txBody>
      </p:sp>
      <p:sp>
        <p:nvSpPr>
          <p:cNvPr name="TextBox 33" id="33"/>
          <p:cNvSpPr txBox="true"/>
          <p:nvPr/>
        </p:nvSpPr>
        <p:spPr>
          <a:xfrm rot="0">
            <a:off x="2807132" y="6129779"/>
            <a:ext cx="552689" cy="225171"/>
          </a:xfrm>
          <a:prstGeom prst="rect">
            <a:avLst/>
          </a:prstGeom>
        </p:spPr>
        <p:txBody>
          <a:bodyPr anchor="t" rtlCol="false" tIns="0" lIns="0" bIns="0" rIns="0">
            <a:spAutoFit/>
          </a:bodyPr>
          <a:lstStyle/>
          <a:p>
            <a:pPr algn="ctr">
              <a:lnSpc>
                <a:spcPts val="1871"/>
              </a:lnSpc>
            </a:pPr>
            <a:r>
              <a:rPr lang="en-US" b="true" sz="1599">
                <a:solidFill>
                  <a:srgbClr val="FFFFFF"/>
                </a:solidFill>
                <a:latin typeface="League Spartan"/>
                <a:ea typeface="League Spartan"/>
                <a:cs typeface="League Spartan"/>
                <a:sym typeface="League Spartan"/>
              </a:rPr>
              <a:t>02</a:t>
            </a:r>
          </a:p>
        </p:txBody>
      </p:sp>
      <p:sp>
        <p:nvSpPr>
          <p:cNvPr name="TextBox 34" id="34"/>
          <p:cNvSpPr txBox="true"/>
          <p:nvPr/>
        </p:nvSpPr>
        <p:spPr>
          <a:xfrm rot="0">
            <a:off x="2807132" y="8179884"/>
            <a:ext cx="552689" cy="225171"/>
          </a:xfrm>
          <a:prstGeom prst="rect">
            <a:avLst/>
          </a:prstGeom>
        </p:spPr>
        <p:txBody>
          <a:bodyPr anchor="t" rtlCol="false" tIns="0" lIns="0" bIns="0" rIns="0">
            <a:spAutoFit/>
          </a:bodyPr>
          <a:lstStyle/>
          <a:p>
            <a:pPr algn="ctr">
              <a:lnSpc>
                <a:spcPts val="1871"/>
              </a:lnSpc>
            </a:pPr>
            <a:r>
              <a:rPr lang="en-US" b="true" sz="1599">
                <a:solidFill>
                  <a:srgbClr val="FFFFFF"/>
                </a:solidFill>
                <a:latin typeface="League Spartan"/>
                <a:ea typeface="League Spartan"/>
                <a:cs typeface="League Spartan"/>
                <a:sym typeface="League Spartan"/>
              </a:rPr>
              <a:t>05</a:t>
            </a:r>
          </a:p>
        </p:txBody>
      </p:sp>
      <p:sp>
        <p:nvSpPr>
          <p:cNvPr name="TextBox 35" id="35"/>
          <p:cNvSpPr txBox="true"/>
          <p:nvPr/>
        </p:nvSpPr>
        <p:spPr>
          <a:xfrm rot="0">
            <a:off x="4857643" y="6129779"/>
            <a:ext cx="552689" cy="225171"/>
          </a:xfrm>
          <a:prstGeom prst="rect">
            <a:avLst/>
          </a:prstGeom>
        </p:spPr>
        <p:txBody>
          <a:bodyPr anchor="t" rtlCol="false" tIns="0" lIns="0" bIns="0" rIns="0">
            <a:spAutoFit/>
          </a:bodyPr>
          <a:lstStyle/>
          <a:p>
            <a:pPr algn="ctr">
              <a:lnSpc>
                <a:spcPts val="1871"/>
              </a:lnSpc>
            </a:pPr>
            <a:r>
              <a:rPr lang="en-US" b="true" sz="1599">
                <a:solidFill>
                  <a:srgbClr val="FFFFFF"/>
                </a:solidFill>
                <a:latin typeface="League Spartan"/>
                <a:ea typeface="League Spartan"/>
                <a:cs typeface="League Spartan"/>
                <a:sym typeface="League Spartan"/>
              </a:rPr>
              <a:t>03</a:t>
            </a:r>
          </a:p>
        </p:txBody>
      </p:sp>
      <p:sp>
        <p:nvSpPr>
          <p:cNvPr name="TextBox 36" id="36"/>
          <p:cNvSpPr txBox="true"/>
          <p:nvPr/>
        </p:nvSpPr>
        <p:spPr>
          <a:xfrm rot="0">
            <a:off x="4857643" y="8179884"/>
            <a:ext cx="552689" cy="225171"/>
          </a:xfrm>
          <a:prstGeom prst="rect">
            <a:avLst/>
          </a:prstGeom>
        </p:spPr>
        <p:txBody>
          <a:bodyPr anchor="t" rtlCol="false" tIns="0" lIns="0" bIns="0" rIns="0">
            <a:spAutoFit/>
          </a:bodyPr>
          <a:lstStyle/>
          <a:p>
            <a:pPr algn="ctr">
              <a:lnSpc>
                <a:spcPts val="1871"/>
              </a:lnSpc>
            </a:pPr>
            <a:r>
              <a:rPr lang="en-US" b="true" sz="1599">
                <a:solidFill>
                  <a:srgbClr val="FFFFFF"/>
                </a:solidFill>
                <a:latin typeface="League Spartan"/>
                <a:ea typeface="League Spartan"/>
                <a:cs typeface="League Spartan"/>
                <a:sym typeface="League Spartan"/>
              </a:rPr>
              <a:t>06</a:t>
            </a:r>
          </a:p>
        </p:txBody>
      </p:sp>
      <p:sp>
        <p:nvSpPr>
          <p:cNvPr name="TextBox 37" id="37"/>
          <p:cNvSpPr txBox="true"/>
          <p:nvPr/>
        </p:nvSpPr>
        <p:spPr>
          <a:xfrm rot="0">
            <a:off x="756000" y="6945410"/>
            <a:ext cx="1886938" cy="758190"/>
          </a:xfrm>
          <a:prstGeom prst="rect">
            <a:avLst/>
          </a:prstGeom>
        </p:spPr>
        <p:txBody>
          <a:bodyPr anchor="t" rtlCol="false" tIns="0" lIns="0" bIns="0" rIns="0">
            <a:spAutoFit/>
          </a:bodyPr>
          <a:lstStyle/>
          <a:p>
            <a:pPr algn="l">
              <a:lnSpc>
                <a:spcPts val="1260"/>
              </a:lnSpc>
            </a:pPr>
            <a:r>
              <a:rPr lang="en-US" sz="900">
                <a:solidFill>
                  <a:srgbClr val="FFFFFF"/>
                </a:solidFill>
                <a:latin typeface="Montserrat"/>
                <a:ea typeface="Montserrat"/>
                <a:cs typeface="Montserrat"/>
                <a:sym typeface="Montserrat"/>
              </a:rPr>
              <a:t>Re</a:t>
            </a:r>
            <a:r>
              <a:rPr lang="en-US" sz="900">
                <a:solidFill>
                  <a:srgbClr val="FFFFFF"/>
                </a:solidFill>
                <a:latin typeface="Montserrat"/>
                <a:ea typeface="Montserrat"/>
                <a:cs typeface="Montserrat"/>
                <a:sym typeface="Montserrat"/>
              </a:rPr>
              <a:t>inforce our position as a trusted leader in the contracting industry through consistent performance and strong client relationships.</a:t>
            </a:r>
          </a:p>
        </p:txBody>
      </p:sp>
      <p:sp>
        <p:nvSpPr>
          <p:cNvPr name="TextBox 38" id="38"/>
          <p:cNvSpPr txBox="true"/>
          <p:nvPr/>
        </p:nvSpPr>
        <p:spPr>
          <a:xfrm rot="0">
            <a:off x="756000" y="4316966"/>
            <a:ext cx="5047867" cy="826770"/>
          </a:xfrm>
          <a:prstGeom prst="rect">
            <a:avLst/>
          </a:prstGeom>
        </p:spPr>
        <p:txBody>
          <a:bodyPr anchor="t" rtlCol="false" tIns="0" lIns="0" bIns="0" rIns="0">
            <a:spAutoFit/>
          </a:bodyPr>
          <a:lstStyle/>
          <a:p>
            <a:pPr algn="l">
              <a:lnSpc>
                <a:spcPts val="1679"/>
              </a:lnSpc>
            </a:pPr>
            <a:r>
              <a:rPr lang="en-US" sz="1200">
                <a:solidFill>
                  <a:srgbClr val="FFFFFF"/>
                </a:solidFill>
                <a:latin typeface="Montserrat"/>
                <a:ea typeface="Montserrat"/>
                <a:cs typeface="Montserrat"/>
                <a:sym typeface="Montserrat"/>
              </a:rPr>
              <a:t>Our future strategy is focused on consolidating the company’s leadership position in the contracting sector while capitalizing on the significant economic growth opportunities within the Kingdom of Saudi Arabia and across the GCC region.</a:t>
            </a:r>
          </a:p>
        </p:txBody>
      </p:sp>
      <p:sp>
        <p:nvSpPr>
          <p:cNvPr name="TextBox 39" id="39"/>
          <p:cNvSpPr txBox="true"/>
          <p:nvPr/>
        </p:nvSpPr>
        <p:spPr>
          <a:xfrm rot="0">
            <a:off x="756000" y="9174585"/>
            <a:ext cx="1758344" cy="605790"/>
          </a:xfrm>
          <a:prstGeom prst="rect">
            <a:avLst/>
          </a:prstGeom>
        </p:spPr>
        <p:txBody>
          <a:bodyPr anchor="t" rtlCol="false" tIns="0" lIns="0" bIns="0" rIns="0">
            <a:spAutoFit/>
          </a:bodyPr>
          <a:lstStyle/>
          <a:p>
            <a:pPr algn="l">
              <a:lnSpc>
                <a:spcPts val="1260"/>
              </a:lnSpc>
            </a:pPr>
            <a:r>
              <a:rPr lang="en-US" sz="900">
                <a:solidFill>
                  <a:srgbClr val="FFFFFF"/>
                </a:solidFill>
                <a:latin typeface="Montserrat"/>
                <a:ea typeface="Montserrat"/>
                <a:cs typeface="Montserrat"/>
                <a:sym typeface="Montserrat"/>
              </a:rPr>
              <a:t>En</a:t>
            </a:r>
            <a:r>
              <a:rPr lang="en-US" sz="900">
                <a:solidFill>
                  <a:srgbClr val="FFFFFF"/>
                </a:solidFill>
                <a:latin typeface="Montserrat"/>
                <a:ea typeface="Montserrat"/>
                <a:cs typeface="Montserrat"/>
                <a:sym typeface="Montserrat"/>
              </a:rPr>
              <a:t>sure the highest standards of quality while delivering projects within agreed timelines and budgets.</a:t>
            </a:r>
          </a:p>
        </p:txBody>
      </p:sp>
      <p:sp>
        <p:nvSpPr>
          <p:cNvPr name="TextBox 40" id="40"/>
          <p:cNvSpPr txBox="true"/>
          <p:nvPr/>
        </p:nvSpPr>
        <p:spPr>
          <a:xfrm rot="0">
            <a:off x="2807132" y="6945410"/>
            <a:ext cx="1744428" cy="758190"/>
          </a:xfrm>
          <a:prstGeom prst="rect">
            <a:avLst/>
          </a:prstGeom>
        </p:spPr>
        <p:txBody>
          <a:bodyPr anchor="t" rtlCol="false" tIns="0" lIns="0" bIns="0" rIns="0">
            <a:spAutoFit/>
          </a:bodyPr>
          <a:lstStyle/>
          <a:p>
            <a:pPr algn="l">
              <a:lnSpc>
                <a:spcPts val="1260"/>
              </a:lnSpc>
            </a:pPr>
            <a:r>
              <a:rPr lang="en-US" sz="900">
                <a:solidFill>
                  <a:srgbClr val="FFFFFF"/>
                </a:solidFill>
                <a:latin typeface="Montserrat"/>
                <a:ea typeface="Montserrat"/>
                <a:cs typeface="Montserrat"/>
                <a:sym typeface="Montserrat"/>
              </a:rPr>
              <a:t>Leverage econom</a:t>
            </a:r>
            <a:r>
              <a:rPr lang="en-US" sz="900">
                <a:solidFill>
                  <a:srgbClr val="FFFFFF"/>
                </a:solidFill>
                <a:latin typeface="Montserrat"/>
                <a:ea typeface="Montserrat"/>
                <a:cs typeface="Montserrat"/>
                <a:sym typeface="Montserrat"/>
              </a:rPr>
              <a:t>ic growth across Saudi Arabia and the Gulf states to expand our footprint and diversify our project portfolio.</a:t>
            </a:r>
          </a:p>
        </p:txBody>
      </p:sp>
      <p:sp>
        <p:nvSpPr>
          <p:cNvPr name="TextBox 41" id="41"/>
          <p:cNvSpPr txBox="true"/>
          <p:nvPr/>
        </p:nvSpPr>
        <p:spPr>
          <a:xfrm rot="0">
            <a:off x="2807132" y="9177810"/>
            <a:ext cx="1952756" cy="453390"/>
          </a:xfrm>
          <a:prstGeom prst="rect">
            <a:avLst/>
          </a:prstGeom>
        </p:spPr>
        <p:txBody>
          <a:bodyPr anchor="t" rtlCol="false" tIns="0" lIns="0" bIns="0" rIns="0">
            <a:spAutoFit/>
          </a:bodyPr>
          <a:lstStyle/>
          <a:p>
            <a:pPr algn="l">
              <a:lnSpc>
                <a:spcPts val="1260"/>
              </a:lnSpc>
            </a:pPr>
            <a:r>
              <a:rPr lang="en-US" sz="900">
                <a:solidFill>
                  <a:srgbClr val="FFFFFF"/>
                </a:solidFill>
                <a:latin typeface="Montserrat"/>
                <a:ea typeface="Montserrat"/>
                <a:cs typeface="Montserrat"/>
                <a:sym typeface="Montserrat"/>
              </a:rPr>
              <a:t>Enhance systems, processes, and workforce performance for sustainable growth.</a:t>
            </a:r>
          </a:p>
        </p:txBody>
      </p:sp>
      <p:sp>
        <p:nvSpPr>
          <p:cNvPr name="TextBox 42" id="42"/>
          <p:cNvSpPr txBox="true"/>
          <p:nvPr/>
        </p:nvSpPr>
        <p:spPr>
          <a:xfrm rot="0">
            <a:off x="4858265" y="6945410"/>
            <a:ext cx="2124198" cy="605790"/>
          </a:xfrm>
          <a:prstGeom prst="rect">
            <a:avLst/>
          </a:prstGeom>
        </p:spPr>
        <p:txBody>
          <a:bodyPr anchor="t" rtlCol="false" tIns="0" lIns="0" bIns="0" rIns="0">
            <a:spAutoFit/>
          </a:bodyPr>
          <a:lstStyle/>
          <a:p>
            <a:pPr algn="l">
              <a:lnSpc>
                <a:spcPts val="1260"/>
              </a:lnSpc>
            </a:pPr>
            <a:r>
              <a:rPr lang="en-US" sz="900">
                <a:solidFill>
                  <a:srgbClr val="FFFFFF"/>
                </a:solidFill>
                <a:latin typeface="Montserrat"/>
                <a:ea typeface="Montserrat"/>
                <a:cs typeface="Montserrat"/>
                <a:sym typeface="Montserrat"/>
              </a:rPr>
              <a:t>Pr</a:t>
            </a:r>
            <a:r>
              <a:rPr lang="en-US" sz="900">
                <a:solidFill>
                  <a:srgbClr val="FFFFFF"/>
                </a:solidFill>
                <a:latin typeface="Montserrat"/>
                <a:ea typeface="Montserrat"/>
                <a:cs typeface="Montserrat"/>
                <a:sym typeface="Montserrat"/>
              </a:rPr>
              <a:t>epare for increasing competition by enhancing efficiency, adopting advanced technologies, and developing strategic partnerships.</a:t>
            </a:r>
          </a:p>
        </p:txBody>
      </p:sp>
      <p:sp>
        <p:nvSpPr>
          <p:cNvPr name="TextBox 43" id="43"/>
          <p:cNvSpPr txBox="true"/>
          <p:nvPr/>
        </p:nvSpPr>
        <p:spPr>
          <a:xfrm rot="0">
            <a:off x="4858265" y="9177810"/>
            <a:ext cx="1819687" cy="453390"/>
          </a:xfrm>
          <a:prstGeom prst="rect">
            <a:avLst/>
          </a:prstGeom>
        </p:spPr>
        <p:txBody>
          <a:bodyPr anchor="t" rtlCol="false" tIns="0" lIns="0" bIns="0" rIns="0">
            <a:spAutoFit/>
          </a:bodyPr>
          <a:lstStyle/>
          <a:p>
            <a:pPr algn="l">
              <a:lnSpc>
                <a:spcPts val="1260"/>
              </a:lnSpc>
            </a:pPr>
            <a:r>
              <a:rPr lang="en-US" sz="900">
                <a:solidFill>
                  <a:srgbClr val="FFFFFF"/>
                </a:solidFill>
                <a:latin typeface="Montserrat"/>
                <a:ea typeface="Montserrat"/>
                <a:cs typeface="Montserrat"/>
                <a:sym typeface="Montserrat"/>
              </a:rPr>
              <a:t>Ad</a:t>
            </a:r>
            <a:r>
              <a:rPr lang="en-US" sz="900">
                <a:solidFill>
                  <a:srgbClr val="FFFFFF"/>
                </a:solidFill>
                <a:latin typeface="Montserrat"/>
                <a:ea typeface="Montserrat"/>
                <a:cs typeface="Montserrat"/>
                <a:sym typeface="Montserrat"/>
              </a:rPr>
              <a:t>opt innovative and sustainable practices to deliver long-term value.</a:t>
            </a:r>
          </a:p>
        </p:txBody>
      </p:sp>
      <p:sp>
        <p:nvSpPr>
          <p:cNvPr name="TextBox 44" id="44"/>
          <p:cNvSpPr txBox="true"/>
          <p:nvPr/>
        </p:nvSpPr>
        <p:spPr>
          <a:xfrm rot="0">
            <a:off x="756000" y="6753005"/>
            <a:ext cx="1758344" cy="106680"/>
          </a:xfrm>
          <a:prstGeom prst="rect">
            <a:avLst/>
          </a:prstGeom>
        </p:spPr>
        <p:txBody>
          <a:bodyPr anchor="t" rtlCol="false" tIns="0" lIns="0" bIns="0" rIns="0">
            <a:spAutoFit/>
          </a:bodyPr>
          <a:lstStyle/>
          <a:p>
            <a:pPr algn="l">
              <a:lnSpc>
                <a:spcPts val="600"/>
              </a:lnSpc>
            </a:pPr>
            <a:r>
              <a:rPr lang="en-US" sz="1200" spc="73" b="true">
                <a:solidFill>
                  <a:srgbClr val="FFFFFF"/>
                </a:solidFill>
                <a:latin typeface="League Spartan"/>
                <a:ea typeface="League Spartan"/>
                <a:cs typeface="League Spartan"/>
                <a:sym typeface="League Spartan"/>
              </a:rPr>
              <a:t>Market Lead</a:t>
            </a:r>
            <a:r>
              <a:rPr lang="en-US" b="true" sz="1200" spc="73">
                <a:solidFill>
                  <a:srgbClr val="FFFFFF"/>
                </a:solidFill>
                <a:latin typeface="League Spartan"/>
                <a:ea typeface="League Spartan"/>
                <a:cs typeface="League Spartan"/>
                <a:sym typeface="League Spartan"/>
              </a:rPr>
              <a:t>ership</a:t>
            </a:r>
          </a:p>
        </p:txBody>
      </p:sp>
      <p:sp>
        <p:nvSpPr>
          <p:cNvPr name="TextBox 45" id="45"/>
          <p:cNvSpPr txBox="true"/>
          <p:nvPr/>
        </p:nvSpPr>
        <p:spPr>
          <a:xfrm rot="0">
            <a:off x="756000" y="8726910"/>
            <a:ext cx="1651664" cy="361950"/>
          </a:xfrm>
          <a:prstGeom prst="rect">
            <a:avLst/>
          </a:prstGeom>
        </p:spPr>
        <p:txBody>
          <a:bodyPr anchor="t" rtlCol="false" tIns="0" lIns="0" bIns="0" rIns="0">
            <a:spAutoFit/>
          </a:bodyPr>
          <a:lstStyle/>
          <a:p>
            <a:pPr algn="l">
              <a:lnSpc>
                <a:spcPts val="1439"/>
              </a:lnSpc>
            </a:pPr>
            <a:r>
              <a:rPr lang="en-US" sz="1200" spc="73" b="true">
                <a:solidFill>
                  <a:srgbClr val="FFFFFF"/>
                </a:solidFill>
                <a:latin typeface="League Spartan"/>
                <a:ea typeface="League Spartan"/>
                <a:cs typeface="League Spartan"/>
                <a:sym typeface="League Spartan"/>
              </a:rPr>
              <a:t>Qu</a:t>
            </a:r>
            <a:r>
              <a:rPr lang="en-US" b="true" sz="1200" spc="73">
                <a:solidFill>
                  <a:srgbClr val="FFFFFF"/>
                </a:solidFill>
                <a:latin typeface="League Spartan"/>
                <a:ea typeface="League Spartan"/>
                <a:cs typeface="League Spartan"/>
                <a:sym typeface="League Spartan"/>
              </a:rPr>
              <a:t>ality &amp; Timely Delivery</a:t>
            </a:r>
          </a:p>
        </p:txBody>
      </p:sp>
      <p:sp>
        <p:nvSpPr>
          <p:cNvPr name="TextBox 46" id="46"/>
          <p:cNvSpPr txBox="true"/>
          <p:nvPr/>
        </p:nvSpPr>
        <p:spPr>
          <a:xfrm rot="0">
            <a:off x="2807132" y="6753005"/>
            <a:ext cx="1744428" cy="106680"/>
          </a:xfrm>
          <a:prstGeom prst="rect">
            <a:avLst/>
          </a:prstGeom>
        </p:spPr>
        <p:txBody>
          <a:bodyPr anchor="t" rtlCol="false" tIns="0" lIns="0" bIns="0" rIns="0">
            <a:spAutoFit/>
          </a:bodyPr>
          <a:lstStyle/>
          <a:p>
            <a:pPr algn="l">
              <a:lnSpc>
                <a:spcPts val="600"/>
              </a:lnSpc>
            </a:pPr>
            <a:r>
              <a:rPr lang="en-US" b="true" sz="1200" spc="73">
                <a:solidFill>
                  <a:srgbClr val="FFFFFF"/>
                </a:solidFill>
                <a:latin typeface="League Spartan"/>
                <a:ea typeface="League Spartan"/>
                <a:cs typeface="League Spartan"/>
                <a:sym typeface="League Spartan"/>
              </a:rPr>
              <a:t>Regional Expansion</a:t>
            </a:r>
          </a:p>
        </p:txBody>
      </p:sp>
      <p:sp>
        <p:nvSpPr>
          <p:cNvPr name="TextBox 47" id="47"/>
          <p:cNvSpPr txBox="true"/>
          <p:nvPr/>
        </p:nvSpPr>
        <p:spPr>
          <a:xfrm rot="0">
            <a:off x="2807132" y="8726910"/>
            <a:ext cx="1381166" cy="361950"/>
          </a:xfrm>
          <a:prstGeom prst="rect">
            <a:avLst/>
          </a:prstGeom>
        </p:spPr>
        <p:txBody>
          <a:bodyPr anchor="t" rtlCol="false" tIns="0" lIns="0" bIns="0" rIns="0">
            <a:spAutoFit/>
          </a:bodyPr>
          <a:lstStyle/>
          <a:p>
            <a:pPr algn="l">
              <a:lnSpc>
                <a:spcPts val="1439"/>
              </a:lnSpc>
            </a:pPr>
            <a:r>
              <a:rPr lang="en-US" sz="1200" spc="73" b="true">
                <a:solidFill>
                  <a:srgbClr val="FFFFFF"/>
                </a:solidFill>
                <a:latin typeface="League Spartan"/>
                <a:ea typeface="League Spartan"/>
                <a:cs typeface="League Spartan"/>
                <a:sym typeface="League Spartan"/>
              </a:rPr>
              <a:t>Op</a:t>
            </a:r>
            <a:r>
              <a:rPr lang="en-US" b="true" sz="1200" spc="73">
                <a:solidFill>
                  <a:srgbClr val="FFFFFF"/>
                </a:solidFill>
                <a:latin typeface="League Spartan"/>
                <a:ea typeface="League Spartan"/>
                <a:cs typeface="League Spartan"/>
                <a:sym typeface="League Spartan"/>
              </a:rPr>
              <a:t>erational Excellence</a:t>
            </a:r>
          </a:p>
        </p:txBody>
      </p:sp>
      <p:sp>
        <p:nvSpPr>
          <p:cNvPr name="TextBox 48" id="48"/>
          <p:cNvSpPr txBox="true"/>
          <p:nvPr/>
        </p:nvSpPr>
        <p:spPr>
          <a:xfrm rot="0">
            <a:off x="4858265" y="6753005"/>
            <a:ext cx="2124198" cy="106680"/>
          </a:xfrm>
          <a:prstGeom prst="rect">
            <a:avLst/>
          </a:prstGeom>
        </p:spPr>
        <p:txBody>
          <a:bodyPr anchor="t" rtlCol="false" tIns="0" lIns="0" bIns="0" rIns="0">
            <a:spAutoFit/>
          </a:bodyPr>
          <a:lstStyle/>
          <a:p>
            <a:pPr algn="l">
              <a:lnSpc>
                <a:spcPts val="600"/>
              </a:lnSpc>
            </a:pPr>
            <a:r>
              <a:rPr lang="en-US" sz="1200" spc="73" b="true">
                <a:solidFill>
                  <a:srgbClr val="FFFFFF"/>
                </a:solidFill>
                <a:latin typeface="League Spartan"/>
                <a:ea typeface="League Spartan"/>
                <a:cs typeface="League Spartan"/>
                <a:sym typeface="League Spartan"/>
              </a:rPr>
              <a:t>Competitive </a:t>
            </a:r>
            <a:r>
              <a:rPr lang="en-US" b="true" sz="1200" spc="73">
                <a:solidFill>
                  <a:srgbClr val="FFFFFF"/>
                </a:solidFill>
                <a:latin typeface="League Spartan"/>
                <a:ea typeface="League Spartan"/>
                <a:cs typeface="League Spartan"/>
                <a:sym typeface="League Spartan"/>
              </a:rPr>
              <a:t>Readiness</a:t>
            </a:r>
          </a:p>
        </p:txBody>
      </p:sp>
      <p:sp>
        <p:nvSpPr>
          <p:cNvPr name="TextBox 49" id="49"/>
          <p:cNvSpPr txBox="true"/>
          <p:nvPr/>
        </p:nvSpPr>
        <p:spPr>
          <a:xfrm rot="0">
            <a:off x="4858265" y="8726910"/>
            <a:ext cx="2124198" cy="361950"/>
          </a:xfrm>
          <a:prstGeom prst="rect">
            <a:avLst/>
          </a:prstGeom>
        </p:spPr>
        <p:txBody>
          <a:bodyPr anchor="t" rtlCol="false" tIns="0" lIns="0" bIns="0" rIns="0">
            <a:spAutoFit/>
          </a:bodyPr>
          <a:lstStyle/>
          <a:p>
            <a:pPr algn="l">
              <a:lnSpc>
                <a:spcPts val="1439"/>
              </a:lnSpc>
            </a:pPr>
            <a:r>
              <a:rPr lang="en-US" b="true" sz="1200" spc="73">
                <a:solidFill>
                  <a:srgbClr val="FFFFFF"/>
                </a:solidFill>
                <a:latin typeface="League Spartan"/>
                <a:ea typeface="League Spartan"/>
                <a:cs typeface="League Spartan"/>
                <a:sym typeface="League Spartan"/>
              </a:rPr>
              <a:t>Innovati</a:t>
            </a:r>
            <a:r>
              <a:rPr lang="en-US" b="true" sz="1200" spc="73">
                <a:solidFill>
                  <a:srgbClr val="FFFFFF"/>
                </a:solidFill>
                <a:latin typeface="League Spartan"/>
                <a:ea typeface="League Spartan"/>
                <a:cs typeface="League Spartan"/>
                <a:sym typeface="League Spartan"/>
              </a:rPr>
              <a:t>on &amp; Sustainability</a:t>
            </a:r>
          </a:p>
        </p:txBody>
      </p:sp>
      <p:sp>
        <p:nvSpPr>
          <p:cNvPr name="TextBox 50" id="50"/>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003</a:t>
            </a:r>
          </a:p>
        </p:txBody>
      </p:sp>
      <p:sp>
        <p:nvSpPr>
          <p:cNvPr name="TextBox 51" id="51"/>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52" id="52"/>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49048" t="-1069" r="-49048" b="-1069"/>
            </a:stretch>
          </a:blipFill>
        </p:spPr>
      </p:sp>
      <p:sp>
        <p:nvSpPr>
          <p:cNvPr name="Freeform 3" id="3"/>
          <p:cNvSpPr/>
          <p:nvPr/>
        </p:nvSpPr>
        <p:spPr>
          <a:xfrm flipH="false" flipV="true" rot="0">
            <a:off x="0" y="-1862967"/>
            <a:ext cx="7560000" cy="7560000"/>
          </a:xfrm>
          <a:custGeom>
            <a:avLst/>
            <a:gdLst/>
            <a:ahLst/>
            <a:cxnLst/>
            <a:rect r="r" b="b" t="t" l="l"/>
            <a:pathLst>
              <a:path h="7560000" w="7560000">
                <a:moveTo>
                  <a:pt x="0" y="7560000"/>
                </a:moveTo>
                <a:lnTo>
                  <a:pt x="7560000" y="7560000"/>
                </a:lnTo>
                <a:lnTo>
                  <a:pt x="7560000" y="0"/>
                </a:lnTo>
                <a:lnTo>
                  <a:pt x="0" y="0"/>
                </a:lnTo>
                <a:lnTo>
                  <a:pt x="0" y="756000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4191591"/>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840917" y="3802202"/>
            <a:ext cx="7644917" cy="3196533"/>
            <a:chOff x="0" y="0"/>
            <a:chExt cx="2878336" cy="1203505"/>
          </a:xfrm>
        </p:grpSpPr>
        <p:sp>
          <p:nvSpPr>
            <p:cNvPr name="Freeform 6" id="6"/>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7" id="7"/>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8" id="8"/>
          <p:cNvGrpSpPr/>
          <p:nvPr/>
        </p:nvGrpSpPr>
        <p:grpSpPr>
          <a:xfrm rot="0">
            <a:off x="-840917" y="6998735"/>
            <a:ext cx="3479963" cy="351058"/>
            <a:chOff x="0" y="0"/>
            <a:chExt cx="1310217" cy="132175"/>
          </a:xfrm>
        </p:grpSpPr>
        <p:sp>
          <p:nvSpPr>
            <p:cNvPr name="Freeform 9" id="9"/>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10" id="10"/>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11" id="11"/>
          <p:cNvGrpSpPr/>
          <p:nvPr/>
        </p:nvGrpSpPr>
        <p:grpSpPr>
          <a:xfrm rot="0">
            <a:off x="2591930" y="6998735"/>
            <a:ext cx="1648856" cy="351058"/>
            <a:chOff x="0" y="0"/>
            <a:chExt cx="620799" cy="132175"/>
          </a:xfrm>
        </p:grpSpPr>
        <p:sp>
          <p:nvSpPr>
            <p:cNvPr name="Freeform 12" id="12"/>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3" id="13"/>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Freeform 14" id="14"/>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5">
              <a:extLst>
                <a:ext uri="{96DAC541-7B7A-43D3-8B79-37D633B846F1}">
                  <asvg:svgBlip xmlns:asvg="http://schemas.microsoft.com/office/drawing/2016/SVG/main" r:embed="rId6"/>
                </a:ext>
              </a:extLst>
            </a:blip>
            <a:stretch>
              <a:fillRect l="-22796" t="-71127" r="-23295" b="-73557"/>
            </a:stretch>
          </a:blipFill>
        </p:spPr>
      </p:sp>
      <p:sp>
        <p:nvSpPr>
          <p:cNvPr name="AutoShape 15" id="15"/>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16" id="16"/>
          <p:cNvSpPr txBox="true"/>
          <p:nvPr/>
        </p:nvSpPr>
        <p:spPr>
          <a:xfrm rot="0">
            <a:off x="824338" y="4475958"/>
            <a:ext cx="5695071" cy="2103120"/>
          </a:xfrm>
          <a:prstGeom prst="rect">
            <a:avLst/>
          </a:prstGeom>
        </p:spPr>
        <p:txBody>
          <a:bodyPr anchor="t" rtlCol="false" tIns="0" lIns="0" bIns="0" rIns="0">
            <a:spAutoFit/>
          </a:bodyPr>
          <a:lstStyle/>
          <a:p>
            <a:pPr algn="l">
              <a:lnSpc>
                <a:spcPts val="8280"/>
              </a:lnSpc>
            </a:pPr>
            <a:r>
              <a:rPr lang="en-US" sz="7200">
                <a:solidFill>
                  <a:srgbClr val="FFFFFF"/>
                </a:solidFill>
                <a:latin typeface="League Spartan"/>
                <a:ea typeface="League Spartan"/>
                <a:cs typeface="League Spartan"/>
                <a:sym typeface="League Spartan"/>
              </a:rPr>
              <a:t>OUR </a:t>
            </a:r>
          </a:p>
          <a:p>
            <a:pPr algn="l">
              <a:lnSpc>
                <a:spcPts val="8280"/>
              </a:lnSpc>
            </a:pPr>
            <a:r>
              <a:rPr lang="en-US" sz="7200">
                <a:solidFill>
                  <a:srgbClr val="FFFFFF"/>
                </a:solidFill>
                <a:latin typeface="League Spartan"/>
                <a:ea typeface="League Spartan"/>
                <a:cs typeface="League Spartan"/>
                <a:sym typeface="League Spartan"/>
              </a:rPr>
              <a:t>FUTURE </a:t>
            </a:r>
          </a:p>
        </p:txBody>
      </p:sp>
      <p:sp>
        <p:nvSpPr>
          <p:cNvPr name="TextBox 17" id="17"/>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grpSp>
        <p:nvGrpSpPr>
          <p:cNvPr name="Group 2" id="2"/>
          <p:cNvGrpSpPr/>
          <p:nvPr/>
        </p:nvGrpSpPr>
        <p:grpSpPr>
          <a:xfrm rot="0">
            <a:off x="763911" y="7298122"/>
            <a:ext cx="452484" cy="45248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4" id="4"/>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5" id="5"/>
          <p:cNvGrpSpPr/>
          <p:nvPr/>
        </p:nvGrpSpPr>
        <p:grpSpPr>
          <a:xfrm rot="0">
            <a:off x="0" y="3971853"/>
            <a:ext cx="651225" cy="1945330"/>
            <a:chOff x="0" y="0"/>
            <a:chExt cx="272096" cy="812800"/>
          </a:xfrm>
        </p:grpSpPr>
        <p:sp>
          <p:nvSpPr>
            <p:cNvPr name="Freeform 6" id="6"/>
            <p:cNvSpPr/>
            <p:nvPr/>
          </p:nvSpPr>
          <p:spPr>
            <a:xfrm flipH="false" flipV="false" rot="0">
              <a:off x="0" y="0"/>
              <a:ext cx="272096" cy="812800"/>
            </a:xfrm>
            <a:custGeom>
              <a:avLst/>
              <a:gdLst/>
              <a:ahLst/>
              <a:cxnLst/>
              <a:rect r="r" b="b" t="t" l="l"/>
              <a:pathLst>
                <a:path h="812800" w="272096">
                  <a:moveTo>
                    <a:pt x="0" y="0"/>
                  </a:moveTo>
                  <a:lnTo>
                    <a:pt x="272096" y="0"/>
                  </a:lnTo>
                  <a:lnTo>
                    <a:pt x="272096" y="812800"/>
                  </a:lnTo>
                  <a:lnTo>
                    <a:pt x="0" y="812800"/>
                  </a:lnTo>
                  <a:close/>
                </a:path>
              </a:pathLst>
            </a:custGeom>
            <a:gradFill rotWithShape="true">
              <a:gsLst>
                <a:gs pos="0">
                  <a:srgbClr val="FA6F36">
                    <a:alpha val="30000"/>
                  </a:srgbClr>
                </a:gs>
                <a:gs pos="50000">
                  <a:srgbClr val="D82E48">
                    <a:alpha val="30000"/>
                  </a:srgbClr>
                </a:gs>
                <a:gs pos="100000">
                  <a:srgbClr val="D82E48">
                    <a:alpha val="0"/>
                  </a:srgbClr>
                </a:gs>
              </a:gsLst>
              <a:lin ang="0"/>
            </a:gradFill>
          </p:spPr>
        </p:sp>
        <p:sp>
          <p:nvSpPr>
            <p:cNvPr name="TextBox 7" id="7"/>
            <p:cNvSpPr txBox="true"/>
            <p:nvPr/>
          </p:nvSpPr>
          <p:spPr>
            <a:xfrm>
              <a:off x="0" y="-38100"/>
              <a:ext cx="272096" cy="850900"/>
            </a:xfrm>
            <a:prstGeom prst="rect">
              <a:avLst/>
            </a:prstGeom>
          </p:spPr>
          <p:txBody>
            <a:bodyPr anchor="ctr" rtlCol="false" tIns="50800" lIns="50800" bIns="50800" rIns="50800"/>
            <a:lstStyle/>
            <a:p>
              <a:pPr algn="ctr">
                <a:lnSpc>
                  <a:spcPts val="2012"/>
                </a:lnSpc>
              </a:pPr>
            </a:p>
          </p:txBody>
        </p:sp>
      </p:grpSp>
      <p:sp>
        <p:nvSpPr>
          <p:cNvPr name="Freeform 8" id="8"/>
          <p:cNvSpPr/>
          <p:nvPr/>
        </p:nvSpPr>
        <p:spPr>
          <a:xfrm flipH="false" flipV="false" rot="0">
            <a:off x="756000" y="3972091"/>
            <a:ext cx="3977972" cy="1945092"/>
          </a:xfrm>
          <a:custGeom>
            <a:avLst/>
            <a:gdLst/>
            <a:ahLst/>
            <a:cxnLst/>
            <a:rect r="r" b="b" t="t" l="l"/>
            <a:pathLst>
              <a:path h="1945092" w="3977972">
                <a:moveTo>
                  <a:pt x="0" y="0"/>
                </a:moveTo>
                <a:lnTo>
                  <a:pt x="3977972" y="0"/>
                </a:lnTo>
                <a:lnTo>
                  <a:pt x="3977972" y="1945092"/>
                </a:lnTo>
                <a:lnTo>
                  <a:pt x="0" y="1945092"/>
                </a:lnTo>
                <a:lnTo>
                  <a:pt x="0" y="0"/>
                </a:lnTo>
                <a:close/>
              </a:path>
            </a:pathLst>
          </a:custGeom>
          <a:blipFill>
            <a:blip r:embed="rId2"/>
            <a:stretch>
              <a:fillRect l="0" t="-18256" r="0" b="-18256"/>
            </a:stretch>
          </a:blipFill>
        </p:spPr>
      </p:sp>
      <p:sp>
        <p:nvSpPr>
          <p:cNvPr name="Freeform 9" id="9"/>
          <p:cNvSpPr/>
          <p:nvPr/>
        </p:nvSpPr>
        <p:spPr>
          <a:xfrm flipH="false" flipV="false" rot="0">
            <a:off x="4838747" y="3972091"/>
            <a:ext cx="1965253" cy="1945092"/>
          </a:xfrm>
          <a:custGeom>
            <a:avLst/>
            <a:gdLst/>
            <a:ahLst/>
            <a:cxnLst/>
            <a:rect r="r" b="b" t="t" l="l"/>
            <a:pathLst>
              <a:path h="1945092" w="1965253">
                <a:moveTo>
                  <a:pt x="0" y="0"/>
                </a:moveTo>
                <a:lnTo>
                  <a:pt x="1965253" y="0"/>
                </a:lnTo>
                <a:lnTo>
                  <a:pt x="1965253" y="1945092"/>
                </a:lnTo>
                <a:lnTo>
                  <a:pt x="0" y="1945092"/>
                </a:lnTo>
                <a:lnTo>
                  <a:pt x="0" y="0"/>
                </a:lnTo>
                <a:close/>
              </a:path>
            </a:pathLst>
          </a:custGeom>
          <a:blipFill>
            <a:blip r:embed="rId3"/>
            <a:stretch>
              <a:fillRect l="0" t="-25708" r="0" b="-25708"/>
            </a:stretch>
          </a:blipFill>
        </p:spPr>
      </p:sp>
      <p:grpSp>
        <p:nvGrpSpPr>
          <p:cNvPr name="Group 10" id="10"/>
          <p:cNvGrpSpPr/>
          <p:nvPr/>
        </p:nvGrpSpPr>
        <p:grpSpPr>
          <a:xfrm rot="0">
            <a:off x="4161984" y="7298122"/>
            <a:ext cx="452484" cy="45248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12" id="12"/>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13" id="13"/>
          <p:cNvGrpSpPr/>
          <p:nvPr/>
        </p:nvGrpSpPr>
        <p:grpSpPr>
          <a:xfrm rot="0">
            <a:off x="763911" y="8663412"/>
            <a:ext cx="452484" cy="45248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15" id="15"/>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grpSp>
        <p:nvGrpSpPr>
          <p:cNvPr name="Group 16" id="16"/>
          <p:cNvGrpSpPr/>
          <p:nvPr/>
        </p:nvGrpSpPr>
        <p:grpSpPr>
          <a:xfrm rot="0">
            <a:off x="4161984" y="8663412"/>
            <a:ext cx="452484" cy="452484"/>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FA6F36">
                    <a:alpha val="100000"/>
                  </a:srgbClr>
                </a:gs>
                <a:gs pos="100000">
                  <a:srgbClr val="D82E48">
                    <a:alpha val="100000"/>
                  </a:srgbClr>
                </a:gs>
              </a:gsLst>
              <a:lin ang="0"/>
            </a:gradFill>
          </p:spPr>
        </p:sp>
        <p:sp>
          <p:nvSpPr>
            <p:cNvPr name="TextBox 18" id="18"/>
            <p:cNvSpPr txBox="true"/>
            <p:nvPr/>
          </p:nvSpPr>
          <p:spPr>
            <a:xfrm>
              <a:off x="0" y="-28575"/>
              <a:ext cx="812800" cy="841375"/>
            </a:xfrm>
            <a:prstGeom prst="rect">
              <a:avLst/>
            </a:prstGeom>
          </p:spPr>
          <p:txBody>
            <a:bodyPr anchor="ctr" rtlCol="false" tIns="50645" lIns="50645" bIns="50645" rIns="50645"/>
            <a:lstStyle/>
            <a:p>
              <a:pPr algn="ctr">
                <a:lnSpc>
                  <a:spcPts val="2316"/>
                </a:lnSpc>
              </a:pPr>
            </a:p>
          </p:txBody>
        </p:sp>
      </p:grpSp>
      <p:sp>
        <p:nvSpPr>
          <p:cNvPr name="AutoShape 19" id="19"/>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AutoShape 20" id="20"/>
          <p:cNvSpPr/>
          <p:nvPr/>
        </p:nvSpPr>
        <p:spPr>
          <a:xfrm rot="0">
            <a:off x="756000" y="10015200"/>
            <a:ext cx="6048000" cy="0"/>
          </a:xfrm>
          <a:prstGeom prst="line">
            <a:avLst/>
          </a:prstGeom>
          <a:ln cap="flat" w="19050">
            <a:solidFill>
              <a:srgbClr val="D1D1D1"/>
            </a:solidFill>
            <a:prstDash val="solid"/>
            <a:headEnd type="none" len="sm" w="sm"/>
            <a:tailEnd type="none" len="sm" w="sm"/>
          </a:ln>
        </p:spPr>
      </p:sp>
      <p:sp>
        <p:nvSpPr>
          <p:cNvPr name="AutoShape 21" id="21"/>
          <p:cNvSpPr/>
          <p:nvPr/>
        </p:nvSpPr>
        <p:spPr>
          <a:xfrm>
            <a:off x="763911" y="2978634"/>
            <a:ext cx="2608081"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22" id="22"/>
          <p:cNvSpPr txBox="true"/>
          <p:nvPr/>
        </p:nvSpPr>
        <p:spPr>
          <a:xfrm rot="0">
            <a:off x="1370712" y="7557008"/>
            <a:ext cx="2409288" cy="679450"/>
          </a:xfrm>
          <a:prstGeom prst="rect">
            <a:avLst/>
          </a:prstGeom>
        </p:spPr>
        <p:txBody>
          <a:bodyPr anchor="t" rtlCol="false" tIns="0" lIns="0" bIns="0" rIns="0">
            <a:spAutoFit/>
          </a:bodyPr>
          <a:lstStyle/>
          <a:p>
            <a:pPr algn="l">
              <a:lnSpc>
                <a:spcPts val="1399"/>
              </a:lnSpc>
            </a:pPr>
            <a:r>
              <a:rPr lang="en-US" sz="999">
                <a:solidFill>
                  <a:srgbClr val="FFFFFF"/>
                </a:solidFill>
                <a:latin typeface="Montserrat"/>
                <a:ea typeface="Montserrat"/>
                <a:cs typeface="Montserrat"/>
                <a:sym typeface="Montserrat"/>
              </a:rPr>
              <a:t>P</a:t>
            </a:r>
            <a:r>
              <a:rPr lang="en-US" sz="999">
                <a:solidFill>
                  <a:srgbClr val="FFFFFF"/>
                </a:solidFill>
                <a:latin typeface="Montserrat"/>
                <a:ea typeface="Montserrat"/>
                <a:cs typeface="Montserrat"/>
                <a:sym typeface="Montserrat"/>
              </a:rPr>
              <a:t>rov</a:t>
            </a:r>
            <a:r>
              <a:rPr lang="en-US" sz="999">
                <a:solidFill>
                  <a:srgbClr val="FFFFFF"/>
                </a:solidFill>
                <a:latin typeface="Montserrat"/>
                <a:ea typeface="Montserrat"/>
                <a:cs typeface="Montserrat"/>
                <a:sym typeface="Montserrat"/>
              </a:rPr>
              <a:t>ide high-quality services and strong project performance, ensuring precision, reliability, and professional standards in every assignment.</a:t>
            </a:r>
          </a:p>
        </p:txBody>
      </p:sp>
      <p:sp>
        <p:nvSpPr>
          <p:cNvPr name="TextBox 23" id="23"/>
          <p:cNvSpPr txBox="true"/>
          <p:nvPr/>
        </p:nvSpPr>
        <p:spPr>
          <a:xfrm rot="0">
            <a:off x="1370712" y="8914405"/>
            <a:ext cx="2225853" cy="679450"/>
          </a:xfrm>
          <a:prstGeom prst="rect">
            <a:avLst/>
          </a:prstGeom>
        </p:spPr>
        <p:txBody>
          <a:bodyPr anchor="t" rtlCol="false" tIns="0" lIns="0" bIns="0" rIns="0">
            <a:spAutoFit/>
          </a:bodyPr>
          <a:lstStyle/>
          <a:p>
            <a:pPr algn="l">
              <a:lnSpc>
                <a:spcPts val="1399"/>
              </a:lnSpc>
            </a:pPr>
            <a:r>
              <a:rPr lang="en-US" sz="999">
                <a:solidFill>
                  <a:srgbClr val="FFFFFF"/>
                </a:solidFill>
                <a:latin typeface="Montserrat"/>
                <a:ea typeface="Montserrat"/>
                <a:cs typeface="Montserrat"/>
                <a:sym typeface="Montserrat"/>
              </a:rPr>
              <a:t>Su</a:t>
            </a:r>
            <a:r>
              <a:rPr lang="en-US" sz="999">
                <a:solidFill>
                  <a:srgbClr val="FFFFFF"/>
                </a:solidFill>
                <a:latin typeface="Montserrat"/>
                <a:ea typeface="Montserrat"/>
                <a:cs typeface="Montserrat"/>
                <a:sym typeface="Montserrat"/>
              </a:rPr>
              <a:t>pport cont</a:t>
            </a:r>
            <a:r>
              <a:rPr lang="en-US" sz="999">
                <a:solidFill>
                  <a:srgbClr val="FFFFFF"/>
                </a:solidFill>
                <a:latin typeface="Montserrat"/>
                <a:ea typeface="Montserrat"/>
                <a:cs typeface="Montserrat"/>
                <a:sym typeface="Montserrat"/>
              </a:rPr>
              <a:t>inuous training and professional growth to strengthen expertise, innovation, and leadership.</a:t>
            </a:r>
          </a:p>
        </p:txBody>
      </p:sp>
      <p:sp>
        <p:nvSpPr>
          <p:cNvPr name="TextBox 24" id="24"/>
          <p:cNvSpPr txBox="true"/>
          <p:nvPr/>
        </p:nvSpPr>
        <p:spPr>
          <a:xfrm rot="0">
            <a:off x="4770363" y="7557008"/>
            <a:ext cx="2266625" cy="679450"/>
          </a:xfrm>
          <a:prstGeom prst="rect">
            <a:avLst/>
          </a:prstGeom>
        </p:spPr>
        <p:txBody>
          <a:bodyPr anchor="t" rtlCol="false" tIns="0" lIns="0" bIns="0" rIns="0">
            <a:spAutoFit/>
          </a:bodyPr>
          <a:lstStyle/>
          <a:p>
            <a:pPr algn="l">
              <a:lnSpc>
                <a:spcPts val="1399"/>
              </a:lnSpc>
            </a:pPr>
            <a:r>
              <a:rPr lang="en-US" sz="999">
                <a:solidFill>
                  <a:srgbClr val="FFFFFF"/>
                </a:solidFill>
                <a:latin typeface="Montserrat"/>
                <a:ea typeface="Montserrat"/>
                <a:cs typeface="Montserrat"/>
                <a:sym typeface="Montserrat"/>
              </a:rPr>
              <a:t>Build </a:t>
            </a:r>
            <a:r>
              <a:rPr lang="en-US" sz="999">
                <a:solidFill>
                  <a:srgbClr val="FFFFFF"/>
                </a:solidFill>
                <a:latin typeface="Montserrat"/>
                <a:ea typeface="Montserrat"/>
                <a:cs typeface="Montserrat"/>
                <a:sym typeface="Montserrat"/>
              </a:rPr>
              <a:t>lasting partnerships through tra</a:t>
            </a:r>
            <a:r>
              <a:rPr lang="en-US" sz="999">
                <a:solidFill>
                  <a:srgbClr val="FFFFFF"/>
                </a:solidFill>
                <a:latin typeface="Montserrat"/>
                <a:ea typeface="Montserrat"/>
                <a:cs typeface="Montserrat"/>
                <a:sym typeface="Montserrat"/>
              </a:rPr>
              <a:t>nsparency, understanding client needs, and delivering projects on time and within budget.</a:t>
            </a:r>
          </a:p>
        </p:txBody>
      </p:sp>
      <p:sp>
        <p:nvSpPr>
          <p:cNvPr name="TextBox 25" id="25"/>
          <p:cNvSpPr txBox="true"/>
          <p:nvPr/>
        </p:nvSpPr>
        <p:spPr>
          <a:xfrm rot="0">
            <a:off x="4770363" y="8914405"/>
            <a:ext cx="2266625" cy="679450"/>
          </a:xfrm>
          <a:prstGeom prst="rect">
            <a:avLst/>
          </a:prstGeom>
        </p:spPr>
        <p:txBody>
          <a:bodyPr anchor="t" rtlCol="false" tIns="0" lIns="0" bIns="0" rIns="0">
            <a:spAutoFit/>
          </a:bodyPr>
          <a:lstStyle/>
          <a:p>
            <a:pPr algn="l">
              <a:lnSpc>
                <a:spcPts val="1399"/>
              </a:lnSpc>
            </a:pPr>
            <a:r>
              <a:rPr lang="en-US" sz="999">
                <a:solidFill>
                  <a:srgbClr val="FFFFFF"/>
                </a:solidFill>
                <a:latin typeface="Montserrat"/>
                <a:ea typeface="Montserrat"/>
                <a:cs typeface="Montserrat"/>
                <a:sym typeface="Montserrat"/>
              </a:rPr>
              <a:t>O</a:t>
            </a:r>
            <a:r>
              <a:rPr lang="en-US" sz="999">
                <a:solidFill>
                  <a:srgbClr val="FFFFFF"/>
                </a:solidFill>
                <a:latin typeface="Montserrat"/>
                <a:ea typeface="Montserrat"/>
                <a:cs typeface="Montserrat"/>
                <a:sym typeface="Montserrat"/>
              </a:rPr>
              <a:t>perate with </a:t>
            </a:r>
            <a:r>
              <a:rPr lang="en-US" sz="999">
                <a:solidFill>
                  <a:srgbClr val="FFFFFF"/>
                </a:solidFill>
                <a:latin typeface="Montserrat"/>
                <a:ea typeface="Montserrat"/>
                <a:cs typeface="Montserrat"/>
                <a:sym typeface="Montserrat"/>
              </a:rPr>
              <a:t>integrity and accountability while contributing to sustainable growth and positive community impact.</a:t>
            </a:r>
          </a:p>
        </p:txBody>
      </p:sp>
      <p:sp>
        <p:nvSpPr>
          <p:cNvPr name="TextBox 26" id="26"/>
          <p:cNvSpPr txBox="true"/>
          <p:nvPr/>
        </p:nvSpPr>
        <p:spPr>
          <a:xfrm rot="0">
            <a:off x="756000" y="3086901"/>
            <a:ext cx="6048000" cy="762635"/>
          </a:xfrm>
          <a:prstGeom prst="rect">
            <a:avLst/>
          </a:prstGeom>
        </p:spPr>
        <p:txBody>
          <a:bodyPr anchor="t" rtlCol="false" tIns="0" lIns="0" bIns="0" rIns="0">
            <a:spAutoFit/>
          </a:bodyPr>
          <a:lstStyle/>
          <a:p>
            <a:pPr algn="l">
              <a:lnSpc>
                <a:spcPts val="1540"/>
              </a:lnSpc>
            </a:pPr>
            <a:r>
              <a:rPr lang="en-US" sz="1100">
                <a:solidFill>
                  <a:srgbClr val="FFFFFF"/>
                </a:solidFill>
                <a:latin typeface="Montserrat"/>
                <a:ea typeface="Montserrat"/>
                <a:cs typeface="Montserrat"/>
                <a:sym typeface="Montserrat"/>
              </a:rPr>
              <a:t>Stri</a:t>
            </a:r>
            <a:r>
              <a:rPr lang="en-US" sz="1100">
                <a:solidFill>
                  <a:srgbClr val="FFFFFF"/>
                </a:solidFill>
                <a:latin typeface="Montserrat"/>
                <a:ea typeface="Montserrat"/>
                <a:cs typeface="Montserrat"/>
                <a:sym typeface="Montserrat"/>
              </a:rPr>
              <a:t>vePoint Company aims to be a pioneer in development and investment by delivering the h</a:t>
            </a:r>
            <a:r>
              <a:rPr lang="en-US" sz="1100">
                <a:solidFill>
                  <a:srgbClr val="FFFFFF"/>
                </a:solidFill>
                <a:latin typeface="Montserrat"/>
                <a:ea typeface="Montserrat"/>
                <a:cs typeface="Montserrat"/>
                <a:sym typeface="Montserrat"/>
              </a:rPr>
              <a:t>ighest standards of service, performance, and project excellence. We are committed to building a strong reputation where the StrivePoint name is synonymous with quality, reliability, and service excellence.</a:t>
            </a:r>
          </a:p>
        </p:txBody>
      </p:sp>
      <p:sp>
        <p:nvSpPr>
          <p:cNvPr name="TextBox 27" id="27"/>
          <p:cNvSpPr txBox="true"/>
          <p:nvPr/>
        </p:nvSpPr>
        <p:spPr>
          <a:xfrm rot="0">
            <a:off x="756000" y="1545883"/>
            <a:ext cx="6048000" cy="1418463"/>
          </a:xfrm>
          <a:prstGeom prst="rect">
            <a:avLst/>
          </a:prstGeom>
        </p:spPr>
        <p:txBody>
          <a:bodyPr anchor="t" rtlCol="false" tIns="0" lIns="0" bIns="0" rIns="0">
            <a:spAutoFit/>
          </a:bodyPr>
          <a:lstStyle/>
          <a:p>
            <a:pPr algn="l">
              <a:lnSpc>
                <a:spcPts val="5616"/>
              </a:lnSpc>
            </a:pPr>
            <a:r>
              <a:rPr lang="en-US" b="true" sz="4800">
                <a:solidFill>
                  <a:srgbClr val="FFFFFF"/>
                </a:solidFill>
                <a:latin typeface="League Spartan"/>
                <a:ea typeface="League Spartan"/>
                <a:cs typeface="League Spartan"/>
                <a:sym typeface="League Spartan"/>
              </a:rPr>
              <a:t>VISION &amp; OBJECTIVES </a:t>
            </a:r>
          </a:p>
        </p:txBody>
      </p:sp>
      <p:sp>
        <p:nvSpPr>
          <p:cNvPr name="TextBox 28" id="28"/>
          <p:cNvSpPr txBox="true"/>
          <p:nvPr/>
        </p:nvSpPr>
        <p:spPr>
          <a:xfrm rot="0">
            <a:off x="756000" y="6214558"/>
            <a:ext cx="4726404" cy="654939"/>
          </a:xfrm>
          <a:prstGeom prst="rect">
            <a:avLst/>
          </a:prstGeom>
        </p:spPr>
        <p:txBody>
          <a:bodyPr anchor="t" rtlCol="false" tIns="0" lIns="0" bIns="0" rIns="0">
            <a:spAutoFit/>
          </a:bodyPr>
          <a:lstStyle/>
          <a:p>
            <a:pPr algn="l">
              <a:lnSpc>
                <a:spcPts val="5148"/>
              </a:lnSpc>
            </a:pPr>
            <a:r>
              <a:rPr lang="en-US" b="true" sz="4400">
                <a:solidFill>
                  <a:srgbClr val="FFFFFF"/>
                </a:solidFill>
                <a:latin typeface="League Spartan"/>
                <a:ea typeface="League Spartan"/>
                <a:cs typeface="League Spartan"/>
                <a:sym typeface="League Spartan"/>
              </a:rPr>
              <a:t>MISSION</a:t>
            </a:r>
          </a:p>
        </p:txBody>
      </p:sp>
      <p:sp>
        <p:nvSpPr>
          <p:cNvPr name="TextBox 29" id="29"/>
          <p:cNvSpPr txBox="true"/>
          <p:nvPr/>
        </p:nvSpPr>
        <p:spPr>
          <a:xfrm rot="0">
            <a:off x="718127" y="7399764"/>
            <a:ext cx="544052" cy="273793"/>
          </a:xfrm>
          <a:prstGeom prst="rect">
            <a:avLst/>
          </a:prstGeom>
        </p:spPr>
        <p:txBody>
          <a:bodyPr anchor="t" rtlCol="false" tIns="0" lIns="0" bIns="0" rIns="0">
            <a:spAutoFit/>
          </a:bodyPr>
          <a:lstStyle/>
          <a:p>
            <a:pPr algn="ctr">
              <a:lnSpc>
                <a:spcPts val="2178"/>
              </a:lnSpc>
            </a:pPr>
            <a:r>
              <a:rPr lang="en-US" b="true" sz="1861">
                <a:solidFill>
                  <a:srgbClr val="FFFFFF"/>
                </a:solidFill>
                <a:latin typeface="League Spartan"/>
                <a:ea typeface="League Spartan"/>
                <a:cs typeface="League Spartan"/>
                <a:sym typeface="League Spartan"/>
              </a:rPr>
              <a:t>01</a:t>
            </a:r>
          </a:p>
        </p:txBody>
      </p:sp>
      <p:sp>
        <p:nvSpPr>
          <p:cNvPr name="TextBox 30" id="30"/>
          <p:cNvSpPr txBox="true"/>
          <p:nvPr/>
        </p:nvSpPr>
        <p:spPr>
          <a:xfrm rot="0">
            <a:off x="4116200" y="7399764"/>
            <a:ext cx="544052" cy="273793"/>
          </a:xfrm>
          <a:prstGeom prst="rect">
            <a:avLst/>
          </a:prstGeom>
        </p:spPr>
        <p:txBody>
          <a:bodyPr anchor="t" rtlCol="false" tIns="0" lIns="0" bIns="0" rIns="0">
            <a:spAutoFit/>
          </a:bodyPr>
          <a:lstStyle/>
          <a:p>
            <a:pPr algn="ctr">
              <a:lnSpc>
                <a:spcPts val="2178"/>
              </a:lnSpc>
            </a:pPr>
            <a:r>
              <a:rPr lang="en-US" b="true" sz="1861">
                <a:solidFill>
                  <a:srgbClr val="FFFFFF"/>
                </a:solidFill>
                <a:latin typeface="League Spartan"/>
                <a:ea typeface="League Spartan"/>
                <a:cs typeface="League Spartan"/>
                <a:sym typeface="League Spartan"/>
              </a:rPr>
              <a:t>02</a:t>
            </a:r>
          </a:p>
        </p:txBody>
      </p:sp>
      <p:sp>
        <p:nvSpPr>
          <p:cNvPr name="TextBox 31" id="31"/>
          <p:cNvSpPr txBox="true"/>
          <p:nvPr/>
        </p:nvSpPr>
        <p:spPr>
          <a:xfrm rot="0">
            <a:off x="718127" y="8765054"/>
            <a:ext cx="544052" cy="273793"/>
          </a:xfrm>
          <a:prstGeom prst="rect">
            <a:avLst/>
          </a:prstGeom>
        </p:spPr>
        <p:txBody>
          <a:bodyPr anchor="t" rtlCol="false" tIns="0" lIns="0" bIns="0" rIns="0">
            <a:spAutoFit/>
          </a:bodyPr>
          <a:lstStyle/>
          <a:p>
            <a:pPr algn="ctr">
              <a:lnSpc>
                <a:spcPts val="2178"/>
              </a:lnSpc>
            </a:pPr>
            <a:r>
              <a:rPr lang="en-US" b="true" sz="1861">
                <a:solidFill>
                  <a:srgbClr val="FFFFFF"/>
                </a:solidFill>
                <a:latin typeface="League Spartan"/>
                <a:ea typeface="League Spartan"/>
                <a:cs typeface="League Spartan"/>
                <a:sym typeface="League Spartan"/>
              </a:rPr>
              <a:t>03</a:t>
            </a:r>
          </a:p>
        </p:txBody>
      </p:sp>
      <p:sp>
        <p:nvSpPr>
          <p:cNvPr name="TextBox 32" id="32"/>
          <p:cNvSpPr txBox="true"/>
          <p:nvPr/>
        </p:nvSpPr>
        <p:spPr>
          <a:xfrm rot="0">
            <a:off x="4116200" y="8765054"/>
            <a:ext cx="544052" cy="273793"/>
          </a:xfrm>
          <a:prstGeom prst="rect">
            <a:avLst/>
          </a:prstGeom>
        </p:spPr>
        <p:txBody>
          <a:bodyPr anchor="t" rtlCol="false" tIns="0" lIns="0" bIns="0" rIns="0">
            <a:spAutoFit/>
          </a:bodyPr>
          <a:lstStyle/>
          <a:p>
            <a:pPr algn="ctr">
              <a:lnSpc>
                <a:spcPts val="2178"/>
              </a:lnSpc>
            </a:pPr>
            <a:r>
              <a:rPr lang="en-US" b="true" sz="1861">
                <a:solidFill>
                  <a:srgbClr val="FFFFFF"/>
                </a:solidFill>
                <a:latin typeface="League Spartan"/>
                <a:ea typeface="League Spartan"/>
                <a:cs typeface="League Spartan"/>
                <a:sym typeface="League Spartan"/>
              </a:rPr>
              <a:t>04</a:t>
            </a:r>
          </a:p>
        </p:txBody>
      </p:sp>
      <p:sp>
        <p:nvSpPr>
          <p:cNvPr name="TextBox 33" id="33"/>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005</a:t>
            </a:r>
          </a:p>
        </p:txBody>
      </p:sp>
      <p:sp>
        <p:nvSpPr>
          <p:cNvPr name="TextBox 34" id="34"/>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35" id="35"/>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grpSp>
        <p:nvGrpSpPr>
          <p:cNvPr name="Group 36" id="36"/>
          <p:cNvGrpSpPr/>
          <p:nvPr/>
        </p:nvGrpSpPr>
        <p:grpSpPr>
          <a:xfrm rot="0">
            <a:off x="4838747" y="3972091"/>
            <a:ext cx="1965253" cy="561168"/>
            <a:chOff x="0" y="0"/>
            <a:chExt cx="821124" cy="234468"/>
          </a:xfrm>
        </p:grpSpPr>
        <p:sp>
          <p:nvSpPr>
            <p:cNvPr name="Freeform 37" id="37"/>
            <p:cNvSpPr/>
            <p:nvPr/>
          </p:nvSpPr>
          <p:spPr>
            <a:xfrm flipH="false" flipV="false" rot="0">
              <a:off x="0" y="0"/>
              <a:ext cx="821124" cy="234468"/>
            </a:xfrm>
            <a:custGeom>
              <a:avLst/>
              <a:gdLst/>
              <a:ahLst/>
              <a:cxnLst/>
              <a:rect r="r" b="b" t="t" l="l"/>
              <a:pathLst>
                <a:path h="234468" w="821124">
                  <a:moveTo>
                    <a:pt x="0" y="0"/>
                  </a:moveTo>
                  <a:lnTo>
                    <a:pt x="821124" y="0"/>
                  </a:lnTo>
                  <a:lnTo>
                    <a:pt x="821124" y="234468"/>
                  </a:lnTo>
                  <a:lnTo>
                    <a:pt x="0" y="234468"/>
                  </a:lnTo>
                  <a:close/>
                </a:path>
              </a:pathLst>
            </a:custGeom>
            <a:gradFill rotWithShape="true">
              <a:gsLst>
                <a:gs pos="0">
                  <a:srgbClr val="0059DD">
                    <a:alpha val="100000"/>
                  </a:srgbClr>
                </a:gs>
                <a:gs pos="100000">
                  <a:srgbClr val="0260A8">
                    <a:alpha val="0"/>
                  </a:srgbClr>
                </a:gs>
              </a:gsLst>
              <a:lin ang="5400000"/>
            </a:gradFill>
          </p:spPr>
        </p:sp>
        <p:sp>
          <p:nvSpPr>
            <p:cNvPr name="TextBox 38" id="38"/>
            <p:cNvSpPr txBox="true"/>
            <p:nvPr/>
          </p:nvSpPr>
          <p:spPr>
            <a:xfrm>
              <a:off x="0" y="-38100"/>
              <a:ext cx="821124" cy="272568"/>
            </a:xfrm>
            <a:prstGeom prst="rect">
              <a:avLst/>
            </a:prstGeom>
          </p:spPr>
          <p:txBody>
            <a:bodyPr anchor="ctr" rtlCol="false" tIns="50800" lIns="50800" bIns="50800" rIns="50800"/>
            <a:lstStyle/>
            <a:p>
              <a:pPr algn="ctr">
                <a:lnSpc>
                  <a:spcPts val="2012"/>
                </a:lnSpc>
              </a:pPr>
            </a:p>
          </p:txBody>
        </p:sp>
      </p:grpSp>
      <p:grpSp>
        <p:nvGrpSpPr>
          <p:cNvPr name="Group 39" id="39"/>
          <p:cNvGrpSpPr/>
          <p:nvPr/>
        </p:nvGrpSpPr>
        <p:grpSpPr>
          <a:xfrm rot="-10800000">
            <a:off x="756000" y="5125196"/>
            <a:ext cx="3977972" cy="791987"/>
            <a:chOff x="0" y="0"/>
            <a:chExt cx="1662081" cy="330909"/>
          </a:xfrm>
        </p:grpSpPr>
        <p:sp>
          <p:nvSpPr>
            <p:cNvPr name="Freeform 40" id="40"/>
            <p:cNvSpPr/>
            <p:nvPr/>
          </p:nvSpPr>
          <p:spPr>
            <a:xfrm flipH="false" flipV="false" rot="0">
              <a:off x="0" y="0"/>
              <a:ext cx="1662081" cy="330909"/>
            </a:xfrm>
            <a:custGeom>
              <a:avLst/>
              <a:gdLst/>
              <a:ahLst/>
              <a:cxnLst/>
              <a:rect r="r" b="b" t="t" l="l"/>
              <a:pathLst>
                <a:path h="330909" w="1662081">
                  <a:moveTo>
                    <a:pt x="0" y="0"/>
                  </a:moveTo>
                  <a:lnTo>
                    <a:pt x="1662081" y="0"/>
                  </a:lnTo>
                  <a:lnTo>
                    <a:pt x="1662081"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41" id="41"/>
            <p:cNvSpPr txBox="true"/>
            <p:nvPr/>
          </p:nvSpPr>
          <p:spPr>
            <a:xfrm>
              <a:off x="0" y="-38100"/>
              <a:ext cx="1662081" cy="369009"/>
            </a:xfrm>
            <a:prstGeom prst="rect">
              <a:avLst/>
            </a:prstGeom>
          </p:spPr>
          <p:txBody>
            <a:bodyPr anchor="ctr" rtlCol="false" tIns="50800" lIns="50800" bIns="50800" rIns="50800"/>
            <a:lstStyle/>
            <a:p>
              <a:pPr algn="ctr">
                <a:lnSpc>
                  <a:spcPts val="2012"/>
                </a:lnSpc>
              </a:pPr>
            </a:p>
          </p:txBody>
        </p:sp>
      </p:grpSp>
      <p:sp>
        <p:nvSpPr>
          <p:cNvPr name="Freeform 42" id="42"/>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4">
              <a:extLst>
                <a:ext uri="{96DAC541-7B7A-43D3-8B79-37D633B846F1}">
                  <asvg:svgBlip xmlns:asvg="http://schemas.microsoft.com/office/drawing/2016/SVG/main" r:embed="rId5"/>
                </a:ext>
              </a:extLst>
            </a:blip>
            <a:stretch>
              <a:fillRect l="-22796" t="-71127" r="-23295" b="-73557"/>
            </a:stretch>
          </a:blipFill>
        </p:spPr>
      </p:sp>
      <p:sp>
        <p:nvSpPr>
          <p:cNvPr name="AutoShape 43" id="43"/>
          <p:cNvSpPr/>
          <p:nvPr/>
        </p:nvSpPr>
        <p:spPr>
          <a:xfrm>
            <a:off x="756077" y="6886643"/>
            <a:ext cx="1552768"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44" id="44"/>
          <p:cNvSpPr txBox="true"/>
          <p:nvPr/>
        </p:nvSpPr>
        <p:spPr>
          <a:xfrm rot="0">
            <a:off x="1365376" y="7376607"/>
            <a:ext cx="1758344" cy="106680"/>
          </a:xfrm>
          <a:prstGeom prst="rect">
            <a:avLst/>
          </a:prstGeom>
        </p:spPr>
        <p:txBody>
          <a:bodyPr anchor="t" rtlCol="false" tIns="0" lIns="0" bIns="0" rIns="0">
            <a:spAutoFit/>
          </a:bodyPr>
          <a:lstStyle/>
          <a:p>
            <a:pPr algn="l">
              <a:lnSpc>
                <a:spcPts val="600"/>
              </a:lnSpc>
            </a:pPr>
            <a:r>
              <a:rPr lang="en-US" sz="1200" spc="73" b="true">
                <a:solidFill>
                  <a:srgbClr val="FFFFFF"/>
                </a:solidFill>
                <a:latin typeface="League Spartan"/>
                <a:ea typeface="League Spartan"/>
                <a:cs typeface="League Spartan"/>
                <a:sym typeface="League Spartan"/>
              </a:rPr>
              <a:t>Deliver Excellenc</a:t>
            </a:r>
            <a:r>
              <a:rPr lang="en-US" b="true" sz="1200" spc="73">
                <a:solidFill>
                  <a:srgbClr val="FFFFFF"/>
                </a:solidFill>
                <a:latin typeface="League Spartan"/>
                <a:ea typeface="League Spartan"/>
                <a:cs typeface="League Spartan"/>
                <a:sym typeface="League Spartan"/>
              </a:rPr>
              <a:t>e</a:t>
            </a:r>
          </a:p>
        </p:txBody>
      </p:sp>
      <p:sp>
        <p:nvSpPr>
          <p:cNvPr name="TextBox 45" id="45"/>
          <p:cNvSpPr txBox="true"/>
          <p:nvPr/>
        </p:nvSpPr>
        <p:spPr>
          <a:xfrm rot="0">
            <a:off x="1365376" y="8734004"/>
            <a:ext cx="1758344" cy="106680"/>
          </a:xfrm>
          <a:prstGeom prst="rect">
            <a:avLst/>
          </a:prstGeom>
        </p:spPr>
        <p:txBody>
          <a:bodyPr anchor="t" rtlCol="false" tIns="0" lIns="0" bIns="0" rIns="0">
            <a:spAutoFit/>
          </a:bodyPr>
          <a:lstStyle/>
          <a:p>
            <a:pPr algn="l">
              <a:lnSpc>
                <a:spcPts val="600"/>
              </a:lnSpc>
            </a:pPr>
            <a:r>
              <a:rPr lang="en-US" sz="1200" spc="73" b="true">
                <a:solidFill>
                  <a:srgbClr val="FFFFFF"/>
                </a:solidFill>
                <a:latin typeface="League Spartan"/>
                <a:ea typeface="League Spartan"/>
                <a:cs typeface="League Spartan"/>
                <a:sym typeface="League Spartan"/>
              </a:rPr>
              <a:t>Develop Our Peopl</a:t>
            </a:r>
            <a:r>
              <a:rPr lang="en-US" b="true" sz="1200" spc="73">
                <a:solidFill>
                  <a:srgbClr val="FFFFFF"/>
                </a:solidFill>
                <a:latin typeface="League Spartan"/>
                <a:ea typeface="League Spartan"/>
                <a:cs typeface="League Spartan"/>
                <a:sym typeface="League Spartan"/>
              </a:rPr>
              <a:t>e</a:t>
            </a:r>
          </a:p>
        </p:txBody>
      </p:sp>
      <p:sp>
        <p:nvSpPr>
          <p:cNvPr name="TextBox 46" id="46"/>
          <p:cNvSpPr txBox="true"/>
          <p:nvPr/>
        </p:nvSpPr>
        <p:spPr>
          <a:xfrm rot="0">
            <a:off x="4765026" y="7376607"/>
            <a:ext cx="2271962" cy="106680"/>
          </a:xfrm>
          <a:prstGeom prst="rect">
            <a:avLst/>
          </a:prstGeom>
        </p:spPr>
        <p:txBody>
          <a:bodyPr anchor="t" rtlCol="false" tIns="0" lIns="0" bIns="0" rIns="0">
            <a:spAutoFit/>
          </a:bodyPr>
          <a:lstStyle/>
          <a:p>
            <a:pPr algn="l">
              <a:lnSpc>
                <a:spcPts val="600"/>
              </a:lnSpc>
            </a:pPr>
            <a:r>
              <a:rPr lang="en-US" sz="1200" spc="73" b="true">
                <a:solidFill>
                  <a:srgbClr val="FFFFFF"/>
                </a:solidFill>
                <a:latin typeface="League Spartan"/>
                <a:ea typeface="League Spartan"/>
                <a:cs typeface="League Spartan"/>
                <a:sym typeface="League Spartan"/>
              </a:rPr>
              <a:t>Ensure Client Sati</a:t>
            </a:r>
            <a:r>
              <a:rPr lang="en-US" b="true" sz="1200" spc="73">
                <a:solidFill>
                  <a:srgbClr val="FFFFFF"/>
                </a:solidFill>
                <a:latin typeface="League Spartan"/>
                <a:ea typeface="League Spartan"/>
                <a:cs typeface="League Spartan"/>
                <a:sym typeface="League Spartan"/>
              </a:rPr>
              <a:t>sfaction</a:t>
            </a:r>
          </a:p>
        </p:txBody>
      </p:sp>
      <p:sp>
        <p:nvSpPr>
          <p:cNvPr name="TextBox 47" id="47"/>
          <p:cNvSpPr txBox="true"/>
          <p:nvPr/>
        </p:nvSpPr>
        <p:spPr>
          <a:xfrm rot="0">
            <a:off x="4765026" y="8734004"/>
            <a:ext cx="2149672" cy="106680"/>
          </a:xfrm>
          <a:prstGeom prst="rect">
            <a:avLst/>
          </a:prstGeom>
        </p:spPr>
        <p:txBody>
          <a:bodyPr anchor="t" rtlCol="false" tIns="0" lIns="0" bIns="0" rIns="0">
            <a:spAutoFit/>
          </a:bodyPr>
          <a:lstStyle/>
          <a:p>
            <a:pPr algn="l">
              <a:lnSpc>
                <a:spcPts val="600"/>
              </a:lnSpc>
            </a:pPr>
            <a:r>
              <a:rPr lang="en-US" sz="1200" spc="73" b="true">
                <a:solidFill>
                  <a:srgbClr val="FFFFFF"/>
                </a:solidFill>
                <a:latin typeface="League Spartan"/>
                <a:ea typeface="League Spartan"/>
                <a:cs typeface="League Spartan"/>
                <a:sym typeface="League Spartan"/>
              </a:rPr>
              <a:t>Act with R</a:t>
            </a:r>
            <a:r>
              <a:rPr lang="en-US" b="true" sz="1200" spc="73">
                <a:solidFill>
                  <a:srgbClr val="FFFFFF"/>
                </a:solidFill>
                <a:latin typeface="League Spartan"/>
                <a:ea typeface="League Spartan"/>
                <a:cs typeface="League Spartan"/>
                <a:sym typeface="League Spartan"/>
              </a:rPr>
              <a:t>esponsibility</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102714" t="-46615" r="-105769" b="0"/>
            </a:stretch>
          </a:blipFill>
        </p:spPr>
      </p:sp>
      <p:sp>
        <p:nvSpPr>
          <p:cNvPr name="Freeform 3" id="3"/>
          <p:cNvSpPr/>
          <p:nvPr/>
        </p:nvSpPr>
        <p:spPr>
          <a:xfrm flipH="false" flipV="false" rot="0">
            <a:off x="0" y="4342390"/>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0" y="-1862967"/>
            <a:ext cx="7560000" cy="7560000"/>
          </a:xfrm>
          <a:custGeom>
            <a:avLst/>
            <a:gdLst/>
            <a:ahLst/>
            <a:cxnLst/>
            <a:rect r="r" b="b" t="t" l="l"/>
            <a:pathLst>
              <a:path h="7560000" w="7560000">
                <a:moveTo>
                  <a:pt x="0" y="7560000"/>
                </a:moveTo>
                <a:lnTo>
                  <a:pt x="7560000" y="7560000"/>
                </a:lnTo>
                <a:lnTo>
                  <a:pt x="7560000" y="0"/>
                </a:lnTo>
                <a:lnTo>
                  <a:pt x="0" y="0"/>
                </a:lnTo>
                <a:lnTo>
                  <a:pt x="0" y="75600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840917" y="3802202"/>
            <a:ext cx="7644917" cy="3196533"/>
            <a:chOff x="0" y="0"/>
            <a:chExt cx="2878336" cy="1203505"/>
          </a:xfrm>
        </p:grpSpPr>
        <p:sp>
          <p:nvSpPr>
            <p:cNvPr name="Freeform 6" id="6"/>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7" id="7"/>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8" id="8"/>
          <p:cNvGrpSpPr/>
          <p:nvPr/>
        </p:nvGrpSpPr>
        <p:grpSpPr>
          <a:xfrm rot="0">
            <a:off x="-840917" y="6998735"/>
            <a:ext cx="3479963" cy="351058"/>
            <a:chOff x="0" y="0"/>
            <a:chExt cx="1310217" cy="132175"/>
          </a:xfrm>
        </p:grpSpPr>
        <p:sp>
          <p:nvSpPr>
            <p:cNvPr name="Freeform 9" id="9"/>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10" id="10"/>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11" id="11"/>
          <p:cNvGrpSpPr/>
          <p:nvPr/>
        </p:nvGrpSpPr>
        <p:grpSpPr>
          <a:xfrm rot="0">
            <a:off x="2591930" y="6998735"/>
            <a:ext cx="1648856" cy="351058"/>
            <a:chOff x="0" y="0"/>
            <a:chExt cx="620799" cy="132175"/>
          </a:xfrm>
        </p:grpSpPr>
        <p:sp>
          <p:nvSpPr>
            <p:cNvPr name="Freeform 12" id="12"/>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3" id="13"/>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Freeform 14" id="14"/>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5">
              <a:extLst>
                <a:ext uri="{96DAC541-7B7A-43D3-8B79-37D633B846F1}">
                  <asvg:svgBlip xmlns:asvg="http://schemas.microsoft.com/office/drawing/2016/SVG/main" r:embed="rId6"/>
                </a:ext>
              </a:extLst>
            </a:blip>
            <a:stretch>
              <a:fillRect l="-22796" t="-71127" r="-23295" b="-73557"/>
            </a:stretch>
          </a:blipFill>
        </p:spPr>
      </p:sp>
      <p:sp>
        <p:nvSpPr>
          <p:cNvPr name="AutoShape 15" id="15"/>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16" id="16"/>
          <p:cNvSpPr txBox="true"/>
          <p:nvPr/>
        </p:nvSpPr>
        <p:spPr>
          <a:xfrm rot="0">
            <a:off x="824338" y="4590893"/>
            <a:ext cx="5979662" cy="1787525"/>
          </a:xfrm>
          <a:prstGeom prst="rect">
            <a:avLst/>
          </a:prstGeom>
        </p:spPr>
        <p:txBody>
          <a:bodyPr anchor="t" rtlCol="false" tIns="0" lIns="0" bIns="0" rIns="0">
            <a:spAutoFit/>
          </a:bodyPr>
          <a:lstStyle/>
          <a:p>
            <a:pPr algn="l">
              <a:lnSpc>
                <a:spcPts val="7150"/>
              </a:lnSpc>
            </a:pPr>
            <a:r>
              <a:rPr lang="en-US" sz="5500">
                <a:solidFill>
                  <a:srgbClr val="FFFFFF"/>
                </a:solidFill>
                <a:latin typeface="League Spartan"/>
                <a:ea typeface="League Spartan"/>
                <a:cs typeface="League Spartan"/>
                <a:sym typeface="League Spartan"/>
              </a:rPr>
              <a:t>CIVIL CONSTRUCTION</a:t>
            </a:r>
          </a:p>
        </p:txBody>
      </p:sp>
      <p:sp>
        <p:nvSpPr>
          <p:cNvPr name="TextBox 17" id="17"/>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006</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grpSp>
        <p:nvGrpSpPr>
          <p:cNvPr name="Group 2" id="2"/>
          <p:cNvGrpSpPr/>
          <p:nvPr/>
        </p:nvGrpSpPr>
        <p:grpSpPr>
          <a:xfrm rot="0">
            <a:off x="756000" y="3243733"/>
            <a:ext cx="429167" cy="429167"/>
            <a:chOff x="0" y="0"/>
            <a:chExt cx="572222" cy="572222"/>
          </a:xfrm>
        </p:grpSpPr>
        <p:grpSp>
          <p:nvGrpSpPr>
            <p:cNvPr name="Group 3" id="3"/>
            <p:cNvGrpSpPr/>
            <p:nvPr/>
          </p:nvGrpSpPr>
          <p:grpSpPr>
            <a:xfrm rot="0">
              <a:off x="0" y="0"/>
              <a:ext cx="572222" cy="57222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54462">
                      <a:alpha val="100000"/>
                    </a:srgbClr>
                  </a:gs>
                  <a:gs pos="100000">
                    <a:srgbClr val="922F87">
                      <a:alpha val="100000"/>
                    </a:srgbClr>
                  </a:gs>
                </a:gsLst>
                <a:lin ang="0"/>
              </a:gradFill>
            </p:spPr>
          </p:sp>
          <p:sp>
            <p:nvSpPr>
              <p:cNvPr name="TextBox 5" id="5"/>
              <p:cNvSpPr txBox="true"/>
              <p:nvPr/>
            </p:nvSpPr>
            <p:spPr>
              <a:xfrm>
                <a:off x="76200" y="47625"/>
                <a:ext cx="660400" cy="688975"/>
              </a:xfrm>
              <a:prstGeom prst="rect">
                <a:avLst/>
              </a:prstGeom>
            </p:spPr>
            <p:txBody>
              <a:bodyPr anchor="ctr" rtlCol="false" tIns="50645" lIns="50645" bIns="50645" rIns="50645"/>
              <a:lstStyle/>
              <a:p>
                <a:pPr algn="ctr">
                  <a:lnSpc>
                    <a:spcPts val="2316"/>
                  </a:lnSpc>
                </a:pPr>
              </a:p>
            </p:txBody>
          </p:sp>
        </p:grpSp>
        <p:sp>
          <p:nvSpPr>
            <p:cNvPr name="Freeform 6" id="6"/>
            <p:cNvSpPr/>
            <p:nvPr/>
          </p:nvSpPr>
          <p:spPr>
            <a:xfrm flipH="false" flipV="false" rot="0">
              <a:off x="136511" y="145988"/>
              <a:ext cx="299201" cy="298827"/>
            </a:xfrm>
            <a:custGeom>
              <a:avLst/>
              <a:gdLst/>
              <a:ahLst/>
              <a:cxnLst/>
              <a:rect r="r" b="b" t="t" l="l"/>
              <a:pathLst>
                <a:path h="298827" w="299201">
                  <a:moveTo>
                    <a:pt x="0" y="0"/>
                  </a:moveTo>
                  <a:lnTo>
                    <a:pt x="299201" y="0"/>
                  </a:lnTo>
                  <a:lnTo>
                    <a:pt x="299201" y="298827"/>
                  </a:lnTo>
                  <a:lnTo>
                    <a:pt x="0" y="2988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AutoShape 7" id="7"/>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AutoShape 8" id="8"/>
          <p:cNvSpPr/>
          <p:nvPr/>
        </p:nvSpPr>
        <p:spPr>
          <a:xfrm rot="0">
            <a:off x="756000" y="10015200"/>
            <a:ext cx="6048000" cy="0"/>
          </a:xfrm>
          <a:prstGeom prst="line">
            <a:avLst/>
          </a:prstGeom>
          <a:ln cap="flat" w="19050">
            <a:solidFill>
              <a:srgbClr val="D1D1D1"/>
            </a:solidFill>
            <a:prstDash val="solid"/>
            <a:headEnd type="none" len="sm" w="sm"/>
            <a:tailEnd type="none" len="sm" w="sm"/>
          </a:ln>
        </p:spPr>
      </p:sp>
      <p:sp>
        <p:nvSpPr>
          <p:cNvPr name="Freeform 9" id="9"/>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4">
              <a:extLst>
                <a:ext uri="{96DAC541-7B7A-43D3-8B79-37D633B846F1}">
                  <asvg:svgBlip xmlns:asvg="http://schemas.microsoft.com/office/drawing/2016/SVG/main" r:embed="rId5"/>
                </a:ext>
              </a:extLst>
            </a:blip>
            <a:stretch>
              <a:fillRect l="-22796" t="-71127" r="-23295" b="-73557"/>
            </a:stretch>
          </a:blipFill>
        </p:spPr>
      </p:sp>
      <p:sp>
        <p:nvSpPr>
          <p:cNvPr name="Freeform 10" id="10"/>
          <p:cNvSpPr/>
          <p:nvPr/>
        </p:nvSpPr>
        <p:spPr>
          <a:xfrm flipH="false" flipV="false" rot="0">
            <a:off x="756000" y="5346000"/>
            <a:ext cx="3978193" cy="2142430"/>
          </a:xfrm>
          <a:custGeom>
            <a:avLst/>
            <a:gdLst/>
            <a:ahLst/>
            <a:cxnLst/>
            <a:rect r="r" b="b" t="t" l="l"/>
            <a:pathLst>
              <a:path h="2142430" w="3978193">
                <a:moveTo>
                  <a:pt x="0" y="0"/>
                </a:moveTo>
                <a:lnTo>
                  <a:pt x="3978193" y="0"/>
                </a:lnTo>
                <a:lnTo>
                  <a:pt x="3978193" y="2142430"/>
                </a:lnTo>
                <a:lnTo>
                  <a:pt x="0" y="2142430"/>
                </a:lnTo>
                <a:lnTo>
                  <a:pt x="0" y="0"/>
                </a:lnTo>
                <a:close/>
              </a:path>
            </a:pathLst>
          </a:custGeom>
          <a:blipFill>
            <a:blip r:embed="rId6"/>
            <a:stretch>
              <a:fillRect l="0" t="-11856" r="0" b="-11856"/>
            </a:stretch>
          </a:blipFill>
        </p:spPr>
      </p:sp>
      <p:sp>
        <p:nvSpPr>
          <p:cNvPr name="Freeform 11" id="11"/>
          <p:cNvSpPr/>
          <p:nvPr/>
        </p:nvSpPr>
        <p:spPr>
          <a:xfrm flipH="false" flipV="false" rot="0">
            <a:off x="4858670" y="3243733"/>
            <a:ext cx="1945330" cy="1997492"/>
          </a:xfrm>
          <a:custGeom>
            <a:avLst/>
            <a:gdLst/>
            <a:ahLst/>
            <a:cxnLst/>
            <a:rect r="r" b="b" t="t" l="l"/>
            <a:pathLst>
              <a:path h="1997492" w="1945330">
                <a:moveTo>
                  <a:pt x="0" y="0"/>
                </a:moveTo>
                <a:lnTo>
                  <a:pt x="1945330" y="0"/>
                </a:lnTo>
                <a:lnTo>
                  <a:pt x="1945330" y="1997492"/>
                </a:lnTo>
                <a:lnTo>
                  <a:pt x="0" y="1997492"/>
                </a:lnTo>
                <a:lnTo>
                  <a:pt x="0" y="0"/>
                </a:lnTo>
                <a:close/>
              </a:path>
            </a:pathLst>
          </a:custGeom>
          <a:blipFill>
            <a:blip r:embed="rId7"/>
            <a:stretch>
              <a:fillRect l="-27059" t="0" r="-27059" b="0"/>
            </a:stretch>
          </a:blipFill>
        </p:spPr>
      </p:sp>
      <p:sp>
        <p:nvSpPr>
          <p:cNvPr name="Freeform 12" id="12"/>
          <p:cNvSpPr/>
          <p:nvPr/>
        </p:nvSpPr>
        <p:spPr>
          <a:xfrm flipH="false" flipV="false" rot="0">
            <a:off x="4858670" y="5346000"/>
            <a:ext cx="1945330" cy="2142430"/>
          </a:xfrm>
          <a:custGeom>
            <a:avLst/>
            <a:gdLst/>
            <a:ahLst/>
            <a:cxnLst/>
            <a:rect r="r" b="b" t="t" l="l"/>
            <a:pathLst>
              <a:path h="2142430" w="1945330">
                <a:moveTo>
                  <a:pt x="0" y="0"/>
                </a:moveTo>
                <a:lnTo>
                  <a:pt x="1945330" y="0"/>
                </a:lnTo>
                <a:lnTo>
                  <a:pt x="1945330" y="2142430"/>
                </a:lnTo>
                <a:lnTo>
                  <a:pt x="0" y="2142430"/>
                </a:lnTo>
                <a:lnTo>
                  <a:pt x="0" y="0"/>
                </a:lnTo>
                <a:close/>
              </a:path>
            </a:pathLst>
          </a:custGeom>
          <a:blipFill>
            <a:blip r:embed="rId8"/>
            <a:stretch>
              <a:fillRect l="-46395" t="0" r="-46395" b="0"/>
            </a:stretch>
          </a:blipFill>
        </p:spPr>
      </p:sp>
      <p:sp>
        <p:nvSpPr>
          <p:cNvPr name="AutoShape 13" id="13"/>
          <p:cNvSpPr/>
          <p:nvPr/>
        </p:nvSpPr>
        <p:spPr>
          <a:xfrm>
            <a:off x="756000" y="3012471"/>
            <a:ext cx="2608081"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Freeform 14" id="14"/>
          <p:cNvSpPr/>
          <p:nvPr/>
        </p:nvSpPr>
        <p:spPr>
          <a:xfrm flipH="false" flipV="false" rot="0">
            <a:off x="756000" y="7593205"/>
            <a:ext cx="6048000" cy="1945330"/>
          </a:xfrm>
          <a:custGeom>
            <a:avLst/>
            <a:gdLst/>
            <a:ahLst/>
            <a:cxnLst/>
            <a:rect r="r" b="b" t="t" l="l"/>
            <a:pathLst>
              <a:path h="1945330" w="6048000">
                <a:moveTo>
                  <a:pt x="0" y="0"/>
                </a:moveTo>
                <a:lnTo>
                  <a:pt x="6048000" y="0"/>
                </a:lnTo>
                <a:lnTo>
                  <a:pt x="6048000" y="1945330"/>
                </a:lnTo>
                <a:lnTo>
                  <a:pt x="0" y="1945330"/>
                </a:lnTo>
                <a:lnTo>
                  <a:pt x="0" y="0"/>
                </a:lnTo>
                <a:close/>
              </a:path>
            </a:pathLst>
          </a:custGeom>
          <a:blipFill>
            <a:blip r:embed="rId9"/>
            <a:stretch>
              <a:fillRect l="0" t="-78069" r="0" b="-28289"/>
            </a:stretch>
          </a:blipFill>
        </p:spPr>
      </p:sp>
      <p:sp>
        <p:nvSpPr>
          <p:cNvPr name="TextBox 15" id="15"/>
          <p:cNvSpPr txBox="true"/>
          <p:nvPr/>
        </p:nvSpPr>
        <p:spPr>
          <a:xfrm rot="0">
            <a:off x="756000" y="1521467"/>
            <a:ext cx="5979662" cy="1439448"/>
          </a:xfrm>
          <a:prstGeom prst="rect">
            <a:avLst/>
          </a:prstGeom>
        </p:spPr>
        <p:txBody>
          <a:bodyPr anchor="t" rtlCol="false" tIns="0" lIns="0" bIns="0" rIns="0">
            <a:spAutoFit/>
          </a:bodyPr>
          <a:lstStyle/>
          <a:p>
            <a:pPr algn="l">
              <a:lnSpc>
                <a:spcPts val="5302"/>
              </a:lnSpc>
            </a:pPr>
            <a:r>
              <a:rPr lang="en-US" b="true" sz="4078">
                <a:solidFill>
                  <a:srgbClr val="FFFFFF"/>
                </a:solidFill>
                <a:latin typeface="League Spartan"/>
                <a:ea typeface="League Spartan"/>
                <a:cs typeface="League Spartan"/>
                <a:sym typeface="League Spartan"/>
              </a:rPr>
              <a:t>CIVIL CONSTRUCTION</a:t>
            </a:r>
          </a:p>
          <a:p>
            <a:pPr algn="l">
              <a:lnSpc>
                <a:spcPts val="6157"/>
              </a:lnSpc>
            </a:pPr>
            <a:r>
              <a:rPr lang="en-US" b="true" sz="4736">
                <a:solidFill>
                  <a:srgbClr val="FFFFFF"/>
                </a:solidFill>
                <a:latin typeface="League Spartan"/>
                <a:ea typeface="League Spartan"/>
                <a:cs typeface="League Spartan"/>
                <a:sym typeface="League Spartan"/>
              </a:rPr>
              <a:t>PORTFOLIO</a:t>
            </a:r>
          </a:p>
        </p:txBody>
      </p:sp>
      <p:sp>
        <p:nvSpPr>
          <p:cNvPr name="TextBox 16" id="16"/>
          <p:cNvSpPr txBox="true"/>
          <p:nvPr/>
        </p:nvSpPr>
        <p:spPr>
          <a:xfrm rot="0">
            <a:off x="1316429" y="3467524"/>
            <a:ext cx="3602025" cy="123190"/>
          </a:xfrm>
          <a:prstGeom prst="rect">
            <a:avLst/>
          </a:prstGeom>
        </p:spPr>
        <p:txBody>
          <a:bodyPr anchor="t" rtlCol="false" tIns="0" lIns="0" bIns="0" rIns="0">
            <a:spAutoFit/>
          </a:bodyPr>
          <a:lstStyle/>
          <a:p>
            <a:pPr algn="l">
              <a:lnSpc>
                <a:spcPts val="799"/>
              </a:lnSpc>
            </a:pPr>
            <a:r>
              <a:rPr lang="en-US" sz="1599" spc="43" b="true">
                <a:solidFill>
                  <a:srgbClr val="FFFFFF"/>
                </a:solidFill>
                <a:latin typeface="League Spartan"/>
                <a:ea typeface="League Spartan"/>
                <a:cs typeface="League Spartan"/>
                <a:sym typeface="League Spartan"/>
              </a:rPr>
              <a:t>Ou</a:t>
            </a:r>
            <a:r>
              <a:rPr lang="en-US" b="true" sz="1599" spc="43">
                <a:solidFill>
                  <a:srgbClr val="FFFFFF"/>
                </a:solidFill>
                <a:latin typeface="League Spartan"/>
                <a:ea typeface="League Spartan"/>
                <a:cs typeface="League Spartan"/>
                <a:sym typeface="League Spartan"/>
              </a:rPr>
              <a:t>r Construction Expertise</a:t>
            </a:r>
          </a:p>
        </p:txBody>
      </p:sp>
      <p:sp>
        <p:nvSpPr>
          <p:cNvPr name="TextBox 17" id="17"/>
          <p:cNvSpPr txBox="true"/>
          <p:nvPr/>
        </p:nvSpPr>
        <p:spPr>
          <a:xfrm rot="0">
            <a:off x="756000" y="3819318"/>
            <a:ext cx="3978193" cy="1231265"/>
          </a:xfrm>
          <a:prstGeom prst="rect">
            <a:avLst/>
          </a:prstGeom>
        </p:spPr>
        <p:txBody>
          <a:bodyPr anchor="t" rtlCol="false" tIns="0" lIns="0" bIns="0" rIns="0">
            <a:spAutoFit/>
          </a:bodyPr>
          <a:lstStyle/>
          <a:p>
            <a:pPr algn="l">
              <a:lnSpc>
                <a:spcPts val="1959"/>
              </a:lnSpc>
            </a:pPr>
            <a:r>
              <a:rPr lang="en-US" sz="1399">
                <a:solidFill>
                  <a:srgbClr val="FFFFFF"/>
                </a:solidFill>
                <a:latin typeface="Montserrat"/>
                <a:ea typeface="Montserrat"/>
                <a:cs typeface="Montserrat"/>
                <a:sym typeface="Montserrat"/>
              </a:rPr>
              <a:t>O</a:t>
            </a:r>
            <a:r>
              <a:rPr lang="en-US" sz="1399">
                <a:solidFill>
                  <a:srgbClr val="FFFFFF"/>
                </a:solidFill>
                <a:latin typeface="Montserrat"/>
                <a:ea typeface="Montserrat"/>
                <a:cs typeface="Montserrat"/>
                <a:sym typeface="Montserrat"/>
              </a:rPr>
              <a:t>ur civil construction portfolio reflects our commitment to delivering high-quality, precise,</a:t>
            </a:r>
            <a:r>
              <a:rPr lang="en-US" sz="1399">
                <a:solidFill>
                  <a:srgbClr val="FFFFFF"/>
                </a:solidFill>
                <a:latin typeface="Montserrat"/>
                <a:ea typeface="Montserrat"/>
                <a:cs typeface="Montserrat"/>
                <a:sym typeface="Montserrat"/>
              </a:rPr>
              <a:t> and reliable construction solutions across diverse infrastructure and building projects.</a:t>
            </a:r>
          </a:p>
        </p:txBody>
      </p:sp>
      <p:sp>
        <p:nvSpPr>
          <p:cNvPr name="TextBox 18" id="18"/>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007</a:t>
            </a:r>
          </a:p>
        </p:txBody>
      </p:sp>
      <p:sp>
        <p:nvSpPr>
          <p:cNvPr name="TextBox 19" id="19"/>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20" id="20"/>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grpSp>
        <p:nvGrpSpPr>
          <p:cNvPr name="Group 21" id="21"/>
          <p:cNvGrpSpPr/>
          <p:nvPr/>
        </p:nvGrpSpPr>
        <p:grpSpPr>
          <a:xfrm rot="0">
            <a:off x="0" y="5346000"/>
            <a:ext cx="651225" cy="2142430"/>
            <a:chOff x="0" y="0"/>
            <a:chExt cx="272096" cy="895153"/>
          </a:xfrm>
        </p:grpSpPr>
        <p:sp>
          <p:nvSpPr>
            <p:cNvPr name="Freeform 22" id="22"/>
            <p:cNvSpPr/>
            <p:nvPr/>
          </p:nvSpPr>
          <p:spPr>
            <a:xfrm flipH="false" flipV="false" rot="0">
              <a:off x="0" y="0"/>
              <a:ext cx="272096" cy="895153"/>
            </a:xfrm>
            <a:custGeom>
              <a:avLst/>
              <a:gdLst/>
              <a:ahLst/>
              <a:cxnLst/>
              <a:rect r="r" b="b" t="t" l="l"/>
              <a:pathLst>
                <a:path h="895153" w="272096">
                  <a:moveTo>
                    <a:pt x="0" y="0"/>
                  </a:moveTo>
                  <a:lnTo>
                    <a:pt x="272096" y="0"/>
                  </a:lnTo>
                  <a:lnTo>
                    <a:pt x="272096" y="895153"/>
                  </a:lnTo>
                  <a:lnTo>
                    <a:pt x="0" y="895153"/>
                  </a:lnTo>
                  <a:close/>
                </a:path>
              </a:pathLst>
            </a:custGeom>
            <a:gradFill rotWithShape="true">
              <a:gsLst>
                <a:gs pos="0">
                  <a:srgbClr val="FA6F36">
                    <a:alpha val="30000"/>
                  </a:srgbClr>
                </a:gs>
                <a:gs pos="50000">
                  <a:srgbClr val="D82E48">
                    <a:alpha val="30000"/>
                  </a:srgbClr>
                </a:gs>
                <a:gs pos="100000">
                  <a:srgbClr val="D82E48">
                    <a:alpha val="0"/>
                  </a:srgbClr>
                </a:gs>
              </a:gsLst>
              <a:lin ang="0"/>
            </a:gradFill>
          </p:spPr>
        </p:sp>
        <p:sp>
          <p:nvSpPr>
            <p:cNvPr name="TextBox 23" id="23"/>
            <p:cNvSpPr txBox="true"/>
            <p:nvPr/>
          </p:nvSpPr>
          <p:spPr>
            <a:xfrm>
              <a:off x="0" y="-38100"/>
              <a:ext cx="272096" cy="933253"/>
            </a:xfrm>
            <a:prstGeom prst="rect">
              <a:avLst/>
            </a:prstGeom>
          </p:spPr>
          <p:txBody>
            <a:bodyPr anchor="ctr" rtlCol="false" tIns="50800" lIns="50800" bIns="50800" rIns="50800"/>
            <a:lstStyle/>
            <a:p>
              <a:pPr algn="ctr">
                <a:lnSpc>
                  <a:spcPts val="2012"/>
                </a:lnSpc>
              </a:pPr>
            </a:p>
          </p:txBody>
        </p:sp>
      </p:grpSp>
      <p:grpSp>
        <p:nvGrpSpPr>
          <p:cNvPr name="Group 24" id="24"/>
          <p:cNvGrpSpPr/>
          <p:nvPr/>
        </p:nvGrpSpPr>
        <p:grpSpPr>
          <a:xfrm rot="-10800000">
            <a:off x="756000" y="6696443"/>
            <a:ext cx="3978193" cy="791987"/>
            <a:chOff x="0" y="0"/>
            <a:chExt cx="1662174" cy="330909"/>
          </a:xfrm>
        </p:grpSpPr>
        <p:sp>
          <p:nvSpPr>
            <p:cNvPr name="Freeform 25" id="25"/>
            <p:cNvSpPr/>
            <p:nvPr/>
          </p:nvSpPr>
          <p:spPr>
            <a:xfrm flipH="false" flipV="false" rot="0">
              <a:off x="0" y="0"/>
              <a:ext cx="1662174" cy="330909"/>
            </a:xfrm>
            <a:custGeom>
              <a:avLst/>
              <a:gdLst/>
              <a:ahLst/>
              <a:cxnLst/>
              <a:rect r="r" b="b" t="t" l="l"/>
              <a:pathLst>
                <a:path h="330909" w="1662174">
                  <a:moveTo>
                    <a:pt x="0" y="0"/>
                  </a:moveTo>
                  <a:lnTo>
                    <a:pt x="1662174" y="0"/>
                  </a:lnTo>
                  <a:lnTo>
                    <a:pt x="1662174"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6" id="26"/>
            <p:cNvSpPr txBox="true"/>
            <p:nvPr/>
          </p:nvSpPr>
          <p:spPr>
            <a:xfrm>
              <a:off x="0" y="-38100"/>
              <a:ext cx="1662174" cy="369009"/>
            </a:xfrm>
            <a:prstGeom prst="rect">
              <a:avLst/>
            </a:prstGeom>
          </p:spPr>
          <p:txBody>
            <a:bodyPr anchor="ctr" rtlCol="false" tIns="50800" lIns="50800" bIns="50800" rIns="50800"/>
            <a:lstStyle/>
            <a:p>
              <a:pPr algn="ctr">
                <a:lnSpc>
                  <a:spcPts val="2012"/>
                </a:lnSpc>
              </a:pPr>
            </a:p>
          </p:txBody>
        </p:sp>
      </p:grpSp>
      <p:grpSp>
        <p:nvGrpSpPr>
          <p:cNvPr name="Group 27" id="27"/>
          <p:cNvGrpSpPr/>
          <p:nvPr/>
        </p:nvGrpSpPr>
        <p:grpSpPr>
          <a:xfrm rot="-10800000">
            <a:off x="756000" y="8746548"/>
            <a:ext cx="6048000" cy="791987"/>
            <a:chOff x="0" y="0"/>
            <a:chExt cx="2526983" cy="330909"/>
          </a:xfrm>
        </p:grpSpPr>
        <p:sp>
          <p:nvSpPr>
            <p:cNvPr name="Freeform 28" id="28"/>
            <p:cNvSpPr/>
            <p:nvPr/>
          </p:nvSpPr>
          <p:spPr>
            <a:xfrm flipH="false" flipV="false" rot="0">
              <a:off x="0" y="0"/>
              <a:ext cx="2526983" cy="330909"/>
            </a:xfrm>
            <a:custGeom>
              <a:avLst/>
              <a:gdLst/>
              <a:ahLst/>
              <a:cxnLst/>
              <a:rect r="r" b="b" t="t" l="l"/>
              <a:pathLst>
                <a:path h="330909" w="2526983">
                  <a:moveTo>
                    <a:pt x="0" y="0"/>
                  </a:moveTo>
                  <a:lnTo>
                    <a:pt x="2526983" y="0"/>
                  </a:lnTo>
                  <a:lnTo>
                    <a:pt x="2526983"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9" id="29"/>
            <p:cNvSpPr txBox="true"/>
            <p:nvPr/>
          </p:nvSpPr>
          <p:spPr>
            <a:xfrm>
              <a:off x="0" y="-38100"/>
              <a:ext cx="2526983" cy="369009"/>
            </a:xfrm>
            <a:prstGeom prst="rect">
              <a:avLst/>
            </a:prstGeom>
          </p:spPr>
          <p:txBody>
            <a:bodyPr anchor="ctr" rtlCol="false" tIns="50800" lIns="50800" bIns="50800" rIns="50800"/>
            <a:lstStyle/>
            <a:p>
              <a:pPr algn="ctr">
                <a:lnSpc>
                  <a:spcPts val="2012"/>
                </a:lnSpc>
              </a:pPr>
            </a:p>
          </p:txBody>
        </p:sp>
      </p:grpSp>
      <p:grpSp>
        <p:nvGrpSpPr>
          <p:cNvPr name="Group 30" id="30"/>
          <p:cNvGrpSpPr/>
          <p:nvPr/>
        </p:nvGrpSpPr>
        <p:grpSpPr>
          <a:xfrm rot="-10800000">
            <a:off x="4858670" y="6696443"/>
            <a:ext cx="1945330" cy="791987"/>
            <a:chOff x="0" y="0"/>
            <a:chExt cx="812800" cy="330909"/>
          </a:xfrm>
        </p:grpSpPr>
        <p:sp>
          <p:nvSpPr>
            <p:cNvPr name="Freeform 31" id="31"/>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32" id="32"/>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grpSp>
        <p:nvGrpSpPr>
          <p:cNvPr name="Group 33" id="33"/>
          <p:cNvGrpSpPr/>
          <p:nvPr/>
        </p:nvGrpSpPr>
        <p:grpSpPr>
          <a:xfrm rot="-10800000">
            <a:off x="4858670" y="4449238"/>
            <a:ext cx="1945330" cy="791987"/>
            <a:chOff x="0" y="0"/>
            <a:chExt cx="812800" cy="330909"/>
          </a:xfrm>
        </p:grpSpPr>
        <p:sp>
          <p:nvSpPr>
            <p:cNvPr name="Freeform 34" id="34"/>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35" id="35"/>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70533" t="-1069" r="-44766" b="-1069"/>
            </a:stretch>
          </a:blipFill>
        </p:spPr>
      </p:sp>
      <p:sp>
        <p:nvSpPr>
          <p:cNvPr name="Freeform 3" id="3"/>
          <p:cNvSpPr/>
          <p:nvPr/>
        </p:nvSpPr>
        <p:spPr>
          <a:xfrm flipH="false" flipV="false" rot="0">
            <a:off x="0" y="4342390"/>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0" y="-1862967"/>
            <a:ext cx="7560000" cy="7560000"/>
          </a:xfrm>
          <a:custGeom>
            <a:avLst/>
            <a:gdLst/>
            <a:ahLst/>
            <a:cxnLst/>
            <a:rect r="r" b="b" t="t" l="l"/>
            <a:pathLst>
              <a:path h="7560000" w="7560000">
                <a:moveTo>
                  <a:pt x="0" y="7560000"/>
                </a:moveTo>
                <a:lnTo>
                  <a:pt x="7560000" y="7560000"/>
                </a:lnTo>
                <a:lnTo>
                  <a:pt x="7560000" y="0"/>
                </a:lnTo>
                <a:lnTo>
                  <a:pt x="0" y="0"/>
                </a:lnTo>
                <a:lnTo>
                  <a:pt x="0" y="75600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840917" y="3802202"/>
            <a:ext cx="7644917" cy="3196533"/>
            <a:chOff x="0" y="0"/>
            <a:chExt cx="2878336" cy="1203505"/>
          </a:xfrm>
        </p:grpSpPr>
        <p:sp>
          <p:nvSpPr>
            <p:cNvPr name="Freeform 6" id="6"/>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7" id="7"/>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8" id="8"/>
          <p:cNvGrpSpPr/>
          <p:nvPr/>
        </p:nvGrpSpPr>
        <p:grpSpPr>
          <a:xfrm rot="0">
            <a:off x="-840917" y="6998735"/>
            <a:ext cx="3479963" cy="351058"/>
            <a:chOff x="0" y="0"/>
            <a:chExt cx="1310217" cy="132175"/>
          </a:xfrm>
        </p:grpSpPr>
        <p:sp>
          <p:nvSpPr>
            <p:cNvPr name="Freeform 9" id="9"/>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10" id="10"/>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11" id="11"/>
          <p:cNvGrpSpPr/>
          <p:nvPr/>
        </p:nvGrpSpPr>
        <p:grpSpPr>
          <a:xfrm rot="0">
            <a:off x="2591930" y="6998735"/>
            <a:ext cx="1648856" cy="351058"/>
            <a:chOff x="0" y="0"/>
            <a:chExt cx="620799" cy="132175"/>
          </a:xfrm>
        </p:grpSpPr>
        <p:sp>
          <p:nvSpPr>
            <p:cNvPr name="Freeform 12" id="12"/>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3" id="13"/>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Freeform 14" id="14"/>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5">
              <a:extLst>
                <a:ext uri="{96DAC541-7B7A-43D3-8B79-37D633B846F1}">
                  <asvg:svgBlip xmlns:asvg="http://schemas.microsoft.com/office/drawing/2016/SVG/main" r:embed="rId6"/>
                </a:ext>
              </a:extLst>
            </a:blip>
            <a:stretch>
              <a:fillRect l="-22796" t="-71127" r="-23295" b="-73557"/>
            </a:stretch>
          </a:blipFill>
        </p:spPr>
      </p:sp>
      <p:sp>
        <p:nvSpPr>
          <p:cNvPr name="AutoShape 15" id="15"/>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16" id="16"/>
          <p:cNvSpPr txBox="true"/>
          <p:nvPr/>
        </p:nvSpPr>
        <p:spPr>
          <a:xfrm rot="0">
            <a:off x="824338" y="4434683"/>
            <a:ext cx="5979662" cy="2080895"/>
          </a:xfrm>
          <a:prstGeom prst="rect">
            <a:avLst/>
          </a:prstGeom>
        </p:spPr>
        <p:txBody>
          <a:bodyPr anchor="t" rtlCol="false" tIns="0" lIns="0" bIns="0" rIns="0">
            <a:spAutoFit/>
          </a:bodyPr>
          <a:lstStyle/>
          <a:p>
            <a:pPr algn="l">
              <a:lnSpc>
                <a:spcPts val="8319"/>
              </a:lnSpc>
            </a:pPr>
            <a:r>
              <a:rPr lang="en-US" sz="6399">
                <a:solidFill>
                  <a:srgbClr val="FFFFFF"/>
                </a:solidFill>
                <a:latin typeface="League Spartan"/>
                <a:ea typeface="League Spartan"/>
                <a:cs typeface="League Spartan"/>
                <a:sym typeface="League Spartan"/>
              </a:rPr>
              <a:t>ELECTRICAL ENGINEERING</a:t>
            </a:r>
          </a:p>
        </p:txBody>
      </p:sp>
      <p:sp>
        <p:nvSpPr>
          <p:cNvPr name="TextBox 17" id="17"/>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008</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grpSp>
        <p:nvGrpSpPr>
          <p:cNvPr name="Group 2" id="2"/>
          <p:cNvGrpSpPr/>
          <p:nvPr/>
        </p:nvGrpSpPr>
        <p:grpSpPr>
          <a:xfrm rot="0">
            <a:off x="780913" y="3416380"/>
            <a:ext cx="429167" cy="429167"/>
            <a:chOff x="0" y="0"/>
            <a:chExt cx="572222" cy="572222"/>
          </a:xfrm>
        </p:grpSpPr>
        <p:grpSp>
          <p:nvGrpSpPr>
            <p:cNvPr name="Group 3" id="3"/>
            <p:cNvGrpSpPr/>
            <p:nvPr/>
          </p:nvGrpSpPr>
          <p:grpSpPr>
            <a:xfrm rot="0">
              <a:off x="0" y="0"/>
              <a:ext cx="572222" cy="57222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54462">
                      <a:alpha val="100000"/>
                    </a:srgbClr>
                  </a:gs>
                  <a:gs pos="100000">
                    <a:srgbClr val="922F87">
                      <a:alpha val="100000"/>
                    </a:srgbClr>
                  </a:gs>
                </a:gsLst>
                <a:lin ang="0"/>
              </a:gradFill>
            </p:spPr>
          </p:sp>
          <p:sp>
            <p:nvSpPr>
              <p:cNvPr name="TextBox 5" id="5"/>
              <p:cNvSpPr txBox="true"/>
              <p:nvPr/>
            </p:nvSpPr>
            <p:spPr>
              <a:xfrm>
                <a:off x="76200" y="47625"/>
                <a:ext cx="660400" cy="688975"/>
              </a:xfrm>
              <a:prstGeom prst="rect">
                <a:avLst/>
              </a:prstGeom>
            </p:spPr>
            <p:txBody>
              <a:bodyPr anchor="ctr" rtlCol="false" tIns="50645" lIns="50645" bIns="50645" rIns="50645"/>
              <a:lstStyle/>
              <a:p>
                <a:pPr algn="ctr">
                  <a:lnSpc>
                    <a:spcPts val="2316"/>
                  </a:lnSpc>
                </a:pPr>
              </a:p>
            </p:txBody>
          </p:sp>
        </p:grpSp>
        <p:sp>
          <p:nvSpPr>
            <p:cNvPr name="Freeform 6" id="6"/>
            <p:cNvSpPr/>
            <p:nvPr/>
          </p:nvSpPr>
          <p:spPr>
            <a:xfrm flipH="false" flipV="false" rot="0">
              <a:off x="136511" y="145988"/>
              <a:ext cx="299201" cy="298827"/>
            </a:xfrm>
            <a:custGeom>
              <a:avLst/>
              <a:gdLst/>
              <a:ahLst/>
              <a:cxnLst/>
              <a:rect r="r" b="b" t="t" l="l"/>
              <a:pathLst>
                <a:path h="298827" w="299201">
                  <a:moveTo>
                    <a:pt x="0" y="0"/>
                  </a:moveTo>
                  <a:lnTo>
                    <a:pt x="299201" y="0"/>
                  </a:lnTo>
                  <a:lnTo>
                    <a:pt x="299201" y="298827"/>
                  </a:lnTo>
                  <a:lnTo>
                    <a:pt x="0" y="2988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AutoShape 7" id="7"/>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AutoShape 8" id="8"/>
          <p:cNvSpPr/>
          <p:nvPr/>
        </p:nvSpPr>
        <p:spPr>
          <a:xfrm rot="0">
            <a:off x="756000" y="10015200"/>
            <a:ext cx="6048000" cy="0"/>
          </a:xfrm>
          <a:prstGeom prst="line">
            <a:avLst/>
          </a:prstGeom>
          <a:ln cap="flat" w="19050">
            <a:solidFill>
              <a:srgbClr val="D1D1D1"/>
            </a:solidFill>
            <a:prstDash val="solid"/>
            <a:headEnd type="none" len="sm" w="sm"/>
            <a:tailEnd type="none" len="sm" w="sm"/>
          </a:ln>
        </p:spPr>
      </p:sp>
      <p:sp>
        <p:nvSpPr>
          <p:cNvPr name="Freeform 9" id="9"/>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4">
              <a:extLst>
                <a:ext uri="{96DAC541-7B7A-43D3-8B79-37D633B846F1}">
                  <asvg:svgBlip xmlns:asvg="http://schemas.microsoft.com/office/drawing/2016/SVG/main" r:embed="rId5"/>
                </a:ext>
              </a:extLst>
            </a:blip>
            <a:stretch>
              <a:fillRect l="-22796" t="-71127" r="-23295" b="-73557"/>
            </a:stretch>
          </a:blipFill>
        </p:spPr>
      </p:sp>
      <p:sp>
        <p:nvSpPr>
          <p:cNvPr name="Freeform 10" id="10"/>
          <p:cNvSpPr/>
          <p:nvPr/>
        </p:nvSpPr>
        <p:spPr>
          <a:xfrm flipH="false" flipV="false" rot="0">
            <a:off x="756000" y="5342315"/>
            <a:ext cx="3978193" cy="2146115"/>
          </a:xfrm>
          <a:custGeom>
            <a:avLst/>
            <a:gdLst/>
            <a:ahLst/>
            <a:cxnLst/>
            <a:rect r="r" b="b" t="t" l="l"/>
            <a:pathLst>
              <a:path h="2146115" w="3978193">
                <a:moveTo>
                  <a:pt x="0" y="0"/>
                </a:moveTo>
                <a:lnTo>
                  <a:pt x="3978193" y="0"/>
                </a:lnTo>
                <a:lnTo>
                  <a:pt x="3978193" y="2146115"/>
                </a:lnTo>
                <a:lnTo>
                  <a:pt x="0" y="2146115"/>
                </a:lnTo>
                <a:lnTo>
                  <a:pt x="0" y="0"/>
                </a:lnTo>
                <a:close/>
              </a:path>
            </a:pathLst>
          </a:custGeom>
          <a:blipFill>
            <a:blip r:embed="rId6"/>
            <a:stretch>
              <a:fillRect l="0" t="-1200" r="0" b="-22300"/>
            </a:stretch>
          </a:blipFill>
        </p:spPr>
      </p:sp>
      <p:sp>
        <p:nvSpPr>
          <p:cNvPr name="Freeform 11" id="11"/>
          <p:cNvSpPr/>
          <p:nvPr/>
        </p:nvSpPr>
        <p:spPr>
          <a:xfrm flipH="false" flipV="false" rot="0">
            <a:off x="4858670" y="3243733"/>
            <a:ext cx="1945330" cy="1993807"/>
          </a:xfrm>
          <a:custGeom>
            <a:avLst/>
            <a:gdLst/>
            <a:ahLst/>
            <a:cxnLst/>
            <a:rect r="r" b="b" t="t" l="l"/>
            <a:pathLst>
              <a:path h="1993807" w="1945330">
                <a:moveTo>
                  <a:pt x="0" y="0"/>
                </a:moveTo>
                <a:lnTo>
                  <a:pt x="1945330" y="0"/>
                </a:lnTo>
                <a:lnTo>
                  <a:pt x="1945330" y="1993807"/>
                </a:lnTo>
                <a:lnTo>
                  <a:pt x="0" y="1993807"/>
                </a:lnTo>
                <a:lnTo>
                  <a:pt x="0" y="0"/>
                </a:lnTo>
                <a:close/>
              </a:path>
            </a:pathLst>
          </a:custGeom>
          <a:blipFill>
            <a:blip r:embed="rId7"/>
            <a:stretch>
              <a:fillRect l="-11596" t="0" r="-42237" b="0"/>
            </a:stretch>
          </a:blipFill>
        </p:spPr>
      </p:sp>
      <p:sp>
        <p:nvSpPr>
          <p:cNvPr name="Freeform 12" id="12"/>
          <p:cNvSpPr/>
          <p:nvPr/>
        </p:nvSpPr>
        <p:spPr>
          <a:xfrm flipH="false" flipV="false" rot="0">
            <a:off x="4858670" y="5346000"/>
            <a:ext cx="1945330" cy="2142430"/>
          </a:xfrm>
          <a:custGeom>
            <a:avLst/>
            <a:gdLst/>
            <a:ahLst/>
            <a:cxnLst/>
            <a:rect r="r" b="b" t="t" l="l"/>
            <a:pathLst>
              <a:path h="2142430" w="1945330">
                <a:moveTo>
                  <a:pt x="0" y="0"/>
                </a:moveTo>
                <a:lnTo>
                  <a:pt x="1945330" y="0"/>
                </a:lnTo>
                <a:lnTo>
                  <a:pt x="1945330" y="2142430"/>
                </a:lnTo>
                <a:lnTo>
                  <a:pt x="0" y="2142430"/>
                </a:lnTo>
                <a:lnTo>
                  <a:pt x="0" y="0"/>
                </a:lnTo>
                <a:close/>
              </a:path>
            </a:pathLst>
          </a:custGeom>
          <a:blipFill>
            <a:blip r:embed="rId8"/>
            <a:stretch>
              <a:fillRect l="-42144" t="0" r="-23467" b="0"/>
            </a:stretch>
          </a:blipFill>
        </p:spPr>
      </p:sp>
      <p:sp>
        <p:nvSpPr>
          <p:cNvPr name="AutoShape 13" id="13"/>
          <p:cNvSpPr/>
          <p:nvPr/>
        </p:nvSpPr>
        <p:spPr>
          <a:xfrm>
            <a:off x="756000" y="2893971"/>
            <a:ext cx="2608081"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Freeform 14" id="14"/>
          <p:cNvSpPr/>
          <p:nvPr/>
        </p:nvSpPr>
        <p:spPr>
          <a:xfrm flipH="false" flipV="false" rot="0">
            <a:off x="756000" y="7593205"/>
            <a:ext cx="6048000" cy="1945330"/>
          </a:xfrm>
          <a:custGeom>
            <a:avLst/>
            <a:gdLst/>
            <a:ahLst/>
            <a:cxnLst/>
            <a:rect r="r" b="b" t="t" l="l"/>
            <a:pathLst>
              <a:path h="1945330" w="6048000">
                <a:moveTo>
                  <a:pt x="0" y="0"/>
                </a:moveTo>
                <a:lnTo>
                  <a:pt x="6048000" y="0"/>
                </a:lnTo>
                <a:lnTo>
                  <a:pt x="6048000" y="1945330"/>
                </a:lnTo>
                <a:lnTo>
                  <a:pt x="0" y="1945330"/>
                </a:lnTo>
                <a:lnTo>
                  <a:pt x="0" y="0"/>
                </a:lnTo>
                <a:close/>
              </a:path>
            </a:pathLst>
          </a:custGeom>
          <a:blipFill>
            <a:blip r:embed="rId9"/>
            <a:stretch>
              <a:fillRect l="0" t="-34687" r="-148" b="-72756"/>
            </a:stretch>
          </a:blipFill>
        </p:spPr>
      </p:sp>
      <p:grpSp>
        <p:nvGrpSpPr>
          <p:cNvPr name="Group 15" id="15"/>
          <p:cNvGrpSpPr/>
          <p:nvPr/>
        </p:nvGrpSpPr>
        <p:grpSpPr>
          <a:xfrm rot="0">
            <a:off x="0" y="5346000"/>
            <a:ext cx="651225" cy="2142430"/>
            <a:chOff x="0" y="0"/>
            <a:chExt cx="272096" cy="895153"/>
          </a:xfrm>
        </p:grpSpPr>
        <p:sp>
          <p:nvSpPr>
            <p:cNvPr name="Freeform 16" id="16"/>
            <p:cNvSpPr/>
            <p:nvPr/>
          </p:nvSpPr>
          <p:spPr>
            <a:xfrm flipH="false" flipV="false" rot="0">
              <a:off x="0" y="0"/>
              <a:ext cx="272096" cy="895153"/>
            </a:xfrm>
            <a:custGeom>
              <a:avLst/>
              <a:gdLst/>
              <a:ahLst/>
              <a:cxnLst/>
              <a:rect r="r" b="b" t="t" l="l"/>
              <a:pathLst>
                <a:path h="895153" w="272096">
                  <a:moveTo>
                    <a:pt x="0" y="0"/>
                  </a:moveTo>
                  <a:lnTo>
                    <a:pt x="272096" y="0"/>
                  </a:lnTo>
                  <a:lnTo>
                    <a:pt x="272096" y="895153"/>
                  </a:lnTo>
                  <a:lnTo>
                    <a:pt x="0" y="895153"/>
                  </a:lnTo>
                  <a:close/>
                </a:path>
              </a:pathLst>
            </a:custGeom>
            <a:gradFill rotWithShape="true">
              <a:gsLst>
                <a:gs pos="0">
                  <a:srgbClr val="FA6F36">
                    <a:alpha val="30000"/>
                  </a:srgbClr>
                </a:gs>
                <a:gs pos="50000">
                  <a:srgbClr val="D82E48">
                    <a:alpha val="30000"/>
                  </a:srgbClr>
                </a:gs>
                <a:gs pos="100000">
                  <a:srgbClr val="D82E48">
                    <a:alpha val="0"/>
                  </a:srgbClr>
                </a:gs>
              </a:gsLst>
              <a:lin ang="0"/>
            </a:gradFill>
          </p:spPr>
        </p:sp>
        <p:sp>
          <p:nvSpPr>
            <p:cNvPr name="TextBox 17" id="17"/>
            <p:cNvSpPr txBox="true"/>
            <p:nvPr/>
          </p:nvSpPr>
          <p:spPr>
            <a:xfrm>
              <a:off x="0" y="-38100"/>
              <a:ext cx="272096" cy="933253"/>
            </a:xfrm>
            <a:prstGeom prst="rect">
              <a:avLst/>
            </a:prstGeom>
          </p:spPr>
          <p:txBody>
            <a:bodyPr anchor="ctr" rtlCol="false" tIns="50800" lIns="50800" bIns="50800" rIns="50800"/>
            <a:lstStyle/>
            <a:p>
              <a:pPr algn="ctr">
                <a:lnSpc>
                  <a:spcPts val="2012"/>
                </a:lnSpc>
              </a:pPr>
            </a:p>
          </p:txBody>
        </p:sp>
      </p:grpSp>
      <p:grpSp>
        <p:nvGrpSpPr>
          <p:cNvPr name="Group 18" id="18"/>
          <p:cNvGrpSpPr/>
          <p:nvPr/>
        </p:nvGrpSpPr>
        <p:grpSpPr>
          <a:xfrm rot="-10800000">
            <a:off x="756000" y="6696443"/>
            <a:ext cx="3978193" cy="791987"/>
            <a:chOff x="0" y="0"/>
            <a:chExt cx="1662174" cy="330909"/>
          </a:xfrm>
        </p:grpSpPr>
        <p:sp>
          <p:nvSpPr>
            <p:cNvPr name="Freeform 19" id="19"/>
            <p:cNvSpPr/>
            <p:nvPr/>
          </p:nvSpPr>
          <p:spPr>
            <a:xfrm flipH="false" flipV="false" rot="0">
              <a:off x="0" y="0"/>
              <a:ext cx="1662174" cy="330909"/>
            </a:xfrm>
            <a:custGeom>
              <a:avLst/>
              <a:gdLst/>
              <a:ahLst/>
              <a:cxnLst/>
              <a:rect r="r" b="b" t="t" l="l"/>
              <a:pathLst>
                <a:path h="330909" w="1662174">
                  <a:moveTo>
                    <a:pt x="0" y="0"/>
                  </a:moveTo>
                  <a:lnTo>
                    <a:pt x="1662174" y="0"/>
                  </a:lnTo>
                  <a:lnTo>
                    <a:pt x="1662174"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0" id="20"/>
            <p:cNvSpPr txBox="true"/>
            <p:nvPr/>
          </p:nvSpPr>
          <p:spPr>
            <a:xfrm>
              <a:off x="0" y="-38100"/>
              <a:ext cx="1662174" cy="369009"/>
            </a:xfrm>
            <a:prstGeom prst="rect">
              <a:avLst/>
            </a:prstGeom>
          </p:spPr>
          <p:txBody>
            <a:bodyPr anchor="ctr" rtlCol="false" tIns="50800" lIns="50800" bIns="50800" rIns="50800"/>
            <a:lstStyle/>
            <a:p>
              <a:pPr algn="ctr">
                <a:lnSpc>
                  <a:spcPts val="2012"/>
                </a:lnSpc>
              </a:pPr>
            </a:p>
          </p:txBody>
        </p:sp>
      </p:grpSp>
      <p:grpSp>
        <p:nvGrpSpPr>
          <p:cNvPr name="Group 21" id="21"/>
          <p:cNvGrpSpPr/>
          <p:nvPr/>
        </p:nvGrpSpPr>
        <p:grpSpPr>
          <a:xfrm rot="-10800000">
            <a:off x="756000" y="8746548"/>
            <a:ext cx="6048000" cy="791987"/>
            <a:chOff x="0" y="0"/>
            <a:chExt cx="2526983" cy="330909"/>
          </a:xfrm>
        </p:grpSpPr>
        <p:sp>
          <p:nvSpPr>
            <p:cNvPr name="Freeform 22" id="22"/>
            <p:cNvSpPr/>
            <p:nvPr/>
          </p:nvSpPr>
          <p:spPr>
            <a:xfrm flipH="false" flipV="false" rot="0">
              <a:off x="0" y="0"/>
              <a:ext cx="2526983" cy="330909"/>
            </a:xfrm>
            <a:custGeom>
              <a:avLst/>
              <a:gdLst/>
              <a:ahLst/>
              <a:cxnLst/>
              <a:rect r="r" b="b" t="t" l="l"/>
              <a:pathLst>
                <a:path h="330909" w="2526983">
                  <a:moveTo>
                    <a:pt x="0" y="0"/>
                  </a:moveTo>
                  <a:lnTo>
                    <a:pt x="2526983" y="0"/>
                  </a:lnTo>
                  <a:lnTo>
                    <a:pt x="2526983"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3" id="23"/>
            <p:cNvSpPr txBox="true"/>
            <p:nvPr/>
          </p:nvSpPr>
          <p:spPr>
            <a:xfrm>
              <a:off x="0" y="-38100"/>
              <a:ext cx="2526983" cy="369009"/>
            </a:xfrm>
            <a:prstGeom prst="rect">
              <a:avLst/>
            </a:prstGeom>
          </p:spPr>
          <p:txBody>
            <a:bodyPr anchor="ctr" rtlCol="false" tIns="50800" lIns="50800" bIns="50800" rIns="50800"/>
            <a:lstStyle/>
            <a:p>
              <a:pPr algn="ctr">
                <a:lnSpc>
                  <a:spcPts val="2012"/>
                </a:lnSpc>
              </a:pPr>
            </a:p>
          </p:txBody>
        </p:sp>
      </p:grpSp>
      <p:grpSp>
        <p:nvGrpSpPr>
          <p:cNvPr name="Group 24" id="24"/>
          <p:cNvGrpSpPr/>
          <p:nvPr/>
        </p:nvGrpSpPr>
        <p:grpSpPr>
          <a:xfrm rot="-10800000">
            <a:off x="4858670" y="6696443"/>
            <a:ext cx="1945330" cy="791987"/>
            <a:chOff x="0" y="0"/>
            <a:chExt cx="812800" cy="330909"/>
          </a:xfrm>
        </p:grpSpPr>
        <p:sp>
          <p:nvSpPr>
            <p:cNvPr name="Freeform 25" id="25"/>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6" id="26"/>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grpSp>
        <p:nvGrpSpPr>
          <p:cNvPr name="Group 27" id="27"/>
          <p:cNvGrpSpPr/>
          <p:nvPr/>
        </p:nvGrpSpPr>
        <p:grpSpPr>
          <a:xfrm rot="-10800000">
            <a:off x="4858670" y="4445553"/>
            <a:ext cx="1945330" cy="791987"/>
            <a:chOff x="0" y="0"/>
            <a:chExt cx="812800" cy="330909"/>
          </a:xfrm>
        </p:grpSpPr>
        <p:sp>
          <p:nvSpPr>
            <p:cNvPr name="Freeform 28" id="28"/>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9" id="29"/>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sp>
        <p:nvSpPr>
          <p:cNvPr name="TextBox 30" id="30"/>
          <p:cNvSpPr txBox="true"/>
          <p:nvPr/>
        </p:nvSpPr>
        <p:spPr>
          <a:xfrm rot="0">
            <a:off x="756000" y="1540517"/>
            <a:ext cx="5979662" cy="1319699"/>
          </a:xfrm>
          <a:prstGeom prst="rect">
            <a:avLst/>
          </a:prstGeom>
        </p:spPr>
        <p:txBody>
          <a:bodyPr anchor="t" rtlCol="false" tIns="0" lIns="0" bIns="0" rIns="0">
            <a:spAutoFit/>
          </a:bodyPr>
          <a:lstStyle/>
          <a:p>
            <a:pPr algn="l">
              <a:lnSpc>
                <a:spcPts val="4467"/>
              </a:lnSpc>
            </a:pPr>
            <a:r>
              <a:rPr lang="en-US" sz="3436" b="true">
                <a:solidFill>
                  <a:srgbClr val="FFFFFF"/>
                </a:solidFill>
                <a:latin typeface="League Spartan"/>
                <a:ea typeface="League Spartan"/>
                <a:cs typeface="League Spartan"/>
                <a:sym typeface="League Spartan"/>
              </a:rPr>
              <a:t>ELECTRICAL ENGINEERING</a:t>
            </a:r>
          </a:p>
          <a:p>
            <a:pPr algn="l">
              <a:lnSpc>
                <a:spcPts val="6157"/>
              </a:lnSpc>
            </a:pPr>
            <a:r>
              <a:rPr lang="en-US" b="true" sz="4736">
                <a:solidFill>
                  <a:srgbClr val="FFFFFF"/>
                </a:solidFill>
                <a:latin typeface="League Spartan"/>
                <a:ea typeface="League Spartan"/>
                <a:cs typeface="League Spartan"/>
                <a:sym typeface="League Spartan"/>
              </a:rPr>
              <a:t>PORTFOLIO</a:t>
            </a:r>
          </a:p>
        </p:txBody>
      </p:sp>
      <p:sp>
        <p:nvSpPr>
          <p:cNvPr name="TextBox 31" id="31"/>
          <p:cNvSpPr txBox="true"/>
          <p:nvPr/>
        </p:nvSpPr>
        <p:spPr>
          <a:xfrm rot="0">
            <a:off x="1341343" y="3640171"/>
            <a:ext cx="3896037" cy="123190"/>
          </a:xfrm>
          <a:prstGeom prst="rect">
            <a:avLst/>
          </a:prstGeom>
        </p:spPr>
        <p:txBody>
          <a:bodyPr anchor="t" rtlCol="false" tIns="0" lIns="0" bIns="0" rIns="0">
            <a:spAutoFit/>
          </a:bodyPr>
          <a:lstStyle/>
          <a:p>
            <a:pPr algn="l">
              <a:lnSpc>
                <a:spcPts val="799"/>
              </a:lnSpc>
            </a:pPr>
            <a:r>
              <a:rPr lang="en-US" sz="1599" spc="43" b="true">
                <a:solidFill>
                  <a:srgbClr val="FFFFFF"/>
                </a:solidFill>
                <a:latin typeface="League Spartan"/>
                <a:ea typeface="League Spartan"/>
                <a:cs typeface="League Spartan"/>
                <a:sym typeface="League Spartan"/>
              </a:rPr>
              <a:t>Our Electrical Expertise</a:t>
            </a:r>
          </a:p>
        </p:txBody>
      </p:sp>
      <p:sp>
        <p:nvSpPr>
          <p:cNvPr name="TextBox 32" id="32"/>
          <p:cNvSpPr txBox="true"/>
          <p:nvPr/>
        </p:nvSpPr>
        <p:spPr>
          <a:xfrm rot="0">
            <a:off x="780913" y="3994578"/>
            <a:ext cx="3746583" cy="983615"/>
          </a:xfrm>
          <a:prstGeom prst="rect">
            <a:avLst/>
          </a:prstGeom>
        </p:spPr>
        <p:txBody>
          <a:bodyPr anchor="t" rtlCol="false" tIns="0" lIns="0" bIns="0" rIns="0">
            <a:spAutoFit/>
          </a:bodyPr>
          <a:lstStyle/>
          <a:p>
            <a:pPr algn="l">
              <a:lnSpc>
                <a:spcPts val="1959"/>
              </a:lnSpc>
            </a:pPr>
            <a:r>
              <a:rPr lang="en-US" sz="1399">
                <a:solidFill>
                  <a:srgbClr val="FFFFFF"/>
                </a:solidFill>
                <a:latin typeface="Montserrat"/>
                <a:ea typeface="Montserrat"/>
                <a:cs typeface="Montserrat"/>
                <a:sym typeface="Montserrat"/>
              </a:rPr>
              <a:t>W</a:t>
            </a:r>
            <a:r>
              <a:rPr lang="en-US" sz="1399">
                <a:solidFill>
                  <a:srgbClr val="FFFFFF"/>
                </a:solidFill>
                <a:latin typeface="Montserrat"/>
                <a:ea typeface="Montserrat"/>
                <a:cs typeface="Montserrat"/>
                <a:sym typeface="Montserrat"/>
              </a:rPr>
              <a:t>e deliver reliable, high-quality electrical engineering solutions with a focus on innovation,</a:t>
            </a:r>
            <a:r>
              <a:rPr lang="en-US" sz="1399">
                <a:solidFill>
                  <a:srgbClr val="FFFFFF"/>
                </a:solidFill>
                <a:latin typeface="Montserrat"/>
                <a:ea typeface="Montserrat"/>
                <a:cs typeface="Montserrat"/>
                <a:sym typeface="Montserrat"/>
              </a:rPr>
              <a:t> safety, and performance across various projects.</a:t>
            </a:r>
          </a:p>
        </p:txBody>
      </p:sp>
      <p:sp>
        <p:nvSpPr>
          <p:cNvPr name="TextBox 33" id="33"/>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009</a:t>
            </a:r>
          </a:p>
        </p:txBody>
      </p:sp>
      <p:sp>
        <p:nvSpPr>
          <p:cNvPr name="TextBox 34" id="34"/>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35" id="35"/>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57649" t="-1069" r="-57649" b="-1069"/>
            </a:stretch>
          </a:blipFill>
        </p:spPr>
      </p:sp>
      <p:sp>
        <p:nvSpPr>
          <p:cNvPr name="Freeform 3" id="3"/>
          <p:cNvSpPr/>
          <p:nvPr/>
        </p:nvSpPr>
        <p:spPr>
          <a:xfrm flipH="false" flipV="false" rot="0">
            <a:off x="0" y="4342390"/>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0" y="-1862967"/>
            <a:ext cx="7560000" cy="7560000"/>
          </a:xfrm>
          <a:custGeom>
            <a:avLst/>
            <a:gdLst/>
            <a:ahLst/>
            <a:cxnLst/>
            <a:rect r="r" b="b" t="t" l="l"/>
            <a:pathLst>
              <a:path h="7560000" w="7560000">
                <a:moveTo>
                  <a:pt x="0" y="7560000"/>
                </a:moveTo>
                <a:lnTo>
                  <a:pt x="7560000" y="7560000"/>
                </a:lnTo>
                <a:lnTo>
                  <a:pt x="7560000" y="0"/>
                </a:lnTo>
                <a:lnTo>
                  <a:pt x="0" y="0"/>
                </a:lnTo>
                <a:lnTo>
                  <a:pt x="0" y="75600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840917" y="3802202"/>
            <a:ext cx="7644917" cy="3196533"/>
            <a:chOff x="0" y="0"/>
            <a:chExt cx="2878336" cy="1203505"/>
          </a:xfrm>
        </p:grpSpPr>
        <p:sp>
          <p:nvSpPr>
            <p:cNvPr name="Freeform 6" id="6"/>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7" id="7"/>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8" id="8"/>
          <p:cNvGrpSpPr/>
          <p:nvPr/>
        </p:nvGrpSpPr>
        <p:grpSpPr>
          <a:xfrm rot="0">
            <a:off x="-840917" y="6998735"/>
            <a:ext cx="3479963" cy="351058"/>
            <a:chOff x="0" y="0"/>
            <a:chExt cx="1310217" cy="132175"/>
          </a:xfrm>
        </p:grpSpPr>
        <p:sp>
          <p:nvSpPr>
            <p:cNvPr name="Freeform 9" id="9"/>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10" id="10"/>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11" id="11"/>
          <p:cNvGrpSpPr/>
          <p:nvPr/>
        </p:nvGrpSpPr>
        <p:grpSpPr>
          <a:xfrm rot="0">
            <a:off x="2591930" y="6998735"/>
            <a:ext cx="1648856" cy="351058"/>
            <a:chOff x="0" y="0"/>
            <a:chExt cx="620799" cy="132175"/>
          </a:xfrm>
        </p:grpSpPr>
        <p:sp>
          <p:nvSpPr>
            <p:cNvPr name="Freeform 12" id="12"/>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3" id="13"/>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Freeform 14" id="14"/>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5">
              <a:extLst>
                <a:ext uri="{96DAC541-7B7A-43D3-8B79-37D633B846F1}">
                  <asvg:svgBlip xmlns:asvg="http://schemas.microsoft.com/office/drawing/2016/SVG/main" r:embed="rId6"/>
                </a:ext>
              </a:extLst>
            </a:blip>
            <a:stretch>
              <a:fillRect l="-22796" t="-71127" r="-23295" b="-73557"/>
            </a:stretch>
          </a:blipFill>
        </p:spPr>
      </p:sp>
      <p:sp>
        <p:nvSpPr>
          <p:cNvPr name="AutoShape 15" id="15"/>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16" id="16"/>
          <p:cNvSpPr txBox="true"/>
          <p:nvPr/>
        </p:nvSpPr>
        <p:spPr>
          <a:xfrm rot="0">
            <a:off x="824338" y="4434683"/>
            <a:ext cx="5979662" cy="2080895"/>
          </a:xfrm>
          <a:prstGeom prst="rect">
            <a:avLst/>
          </a:prstGeom>
        </p:spPr>
        <p:txBody>
          <a:bodyPr anchor="t" rtlCol="false" tIns="0" lIns="0" bIns="0" rIns="0">
            <a:spAutoFit/>
          </a:bodyPr>
          <a:lstStyle/>
          <a:p>
            <a:pPr algn="l">
              <a:lnSpc>
                <a:spcPts val="8319"/>
              </a:lnSpc>
            </a:pPr>
            <a:r>
              <a:rPr lang="en-US" sz="6399">
                <a:solidFill>
                  <a:srgbClr val="FFFFFF"/>
                </a:solidFill>
                <a:latin typeface="League Spartan"/>
                <a:ea typeface="League Spartan"/>
                <a:cs typeface="League Spartan"/>
                <a:sym typeface="League Spartan"/>
              </a:rPr>
              <a:t>MECHANICAL ENGINEERING</a:t>
            </a:r>
          </a:p>
        </p:txBody>
      </p:sp>
      <p:sp>
        <p:nvSpPr>
          <p:cNvPr name="TextBox 17" id="17"/>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010</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grpSp>
        <p:nvGrpSpPr>
          <p:cNvPr name="Group 2" id="2"/>
          <p:cNvGrpSpPr/>
          <p:nvPr/>
        </p:nvGrpSpPr>
        <p:grpSpPr>
          <a:xfrm rot="0">
            <a:off x="780913" y="3421720"/>
            <a:ext cx="429167" cy="429167"/>
            <a:chOff x="0" y="0"/>
            <a:chExt cx="572222" cy="572222"/>
          </a:xfrm>
        </p:grpSpPr>
        <p:grpSp>
          <p:nvGrpSpPr>
            <p:cNvPr name="Group 3" id="3"/>
            <p:cNvGrpSpPr/>
            <p:nvPr/>
          </p:nvGrpSpPr>
          <p:grpSpPr>
            <a:xfrm rot="0">
              <a:off x="0" y="0"/>
              <a:ext cx="572222" cy="57222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54462">
                      <a:alpha val="100000"/>
                    </a:srgbClr>
                  </a:gs>
                  <a:gs pos="100000">
                    <a:srgbClr val="922F87">
                      <a:alpha val="100000"/>
                    </a:srgbClr>
                  </a:gs>
                </a:gsLst>
                <a:lin ang="0"/>
              </a:gradFill>
            </p:spPr>
          </p:sp>
          <p:sp>
            <p:nvSpPr>
              <p:cNvPr name="TextBox 5" id="5"/>
              <p:cNvSpPr txBox="true"/>
              <p:nvPr/>
            </p:nvSpPr>
            <p:spPr>
              <a:xfrm>
                <a:off x="76200" y="47625"/>
                <a:ext cx="660400" cy="688975"/>
              </a:xfrm>
              <a:prstGeom prst="rect">
                <a:avLst/>
              </a:prstGeom>
            </p:spPr>
            <p:txBody>
              <a:bodyPr anchor="ctr" rtlCol="false" tIns="50645" lIns="50645" bIns="50645" rIns="50645"/>
              <a:lstStyle/>
              <a:p>
                <a:pPr algn="ctr">
                  <a:lnSpc>
                    <a:spcPts val="2316"/>
                  </a:lnSpc>
                </a:pPr>
              </a:p>
            </p:txBody>
          </p:sp>
        </p:grpSp>
        <p:sp>
          <p:nvSpPr>
            <p:cNvPr name="Freeform 6" id="6"/>
            <p:cNvSpPr/>
            <p:nvPr/>
          </p:nvSpPr>
          <p:spPr>
            <a:xfrm flipH="false" flipV="false" rot="0">
              <a:off x="136511" y="145988"/>
              <a:ext cx="299201" cy="298827"/>
            </a:xfrm>
            <a:custGeom>
              <a:avLst/>
              <a:gdLst/>
              <a:ahLst/>
              <a:cxnLst/>
              <a:rect r="r" b="b" t="t" l="l"/>
              <a:pathLst>
                <a:path h="298827" w="299201">
                  <a:moveTo>
                    <a:pt x="0" y="0"/>
                  </a:moveTo>
                  <a:lnTo>
                    <a:pt x="299201" y="0"/>
                  </a:lnTo>
                  <a:lnTo>
                    <a:pt x="299201" y="298827"/>
                  </a:lnTo>
                  <a:lnTo>
                    <a:pt x="0" y="2988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AutoShape 7" id="7"/>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AutoShape 8" id="8"/>
          <p:cNvSpPr/>
          <p:nvPr/>
        </p:nvSpPr>
        <p:spPr>
          <a:xfrm rot="0">
            <a:off x="756000" y="10015200"/>
            <a:ext cx="6048000" cy="0"/>
          </a:xfrm>
          <a:prstGeom prst="line">
            <a:avLst/>
          </a:prstGeom>
          <a:ln cap="flat" w="19050">
            <a:solidFill>
              <a:srgbClr val="D1D1D1"/>
            </a:solidFill>
            <a:prstDash val="solid"/>
            <a:headEnd type="none" len="sm" w="sm"/>
            <a:tailEnd type="none" len="sm" w="sm"/>
          </a:ln>
        </p:spPr>
      </p:sp>
      <p:sp>
        <p:nvSpPr>
          <p:cNvPr name="Freeform 9" id="9"/>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4">
              <a:extLst>
                <a:ext uri="{96DAC541-7B7A-43D3-8B79-37D633B846F1}">
                  <asvg:svgBlip xmlns:asvg="http://schemas.microsoft.com/office/drawing/2016/SVG/main" r:embed="rId5"/>
                </a:ext>
              </a:extLst>
            </a:blip>
            <a:stretch>
              <a:fillRect l="-22796" t="-71127" r="-23295" b="-73557"/>
            </a:stretch>
          </a:blipFill>
        </p:spPr>
      </p:sp>
      <p:sp>
        <p:nvSpPr>
          <p:cNvPr name="Freeform 10" id="10"/>
          <p:cNvSpPr/>
          <p:nvPr/>
        </p:nvSpPr>
        <p:spPr>
          <a:xfrm flipH="false" flipV="false" rot="0">
            <a:off x="756000" y="5346000"/>
            <a:ext cx="3978193" cy="2142430"/>
          </a:xfrm>
          <a:custGeom>
            <a:avLst/>
            <a:gdLst/>
            <a:ahLst/>
            <a:cxnLst/>
            <a:rect r="r" b="b" t="t" l="l"/>
            <a:pathLst>
              <a:path h="2142430" w="3978193">
                <a:moveTo>
                  <a:pt x="0" y="0"/>
                </a:moveTo>
                <a:lnTo>
                  <a:pt x="3978193" y="0"/>
                </a:lnTo>
                <a:lnTo>
                  <a:pt x="3978193" y="2142430"/>
                </a:lnTo>
                <a:lnTo>
                  <a:pt x="0" y="2142430"/>
                </a:lnTo>
                <a:lnTo>
                  <a:pt x="0" y="0"/>
                </a:lnTo>
                <a:close/>
              </a:path>
            </a:pathLst>
          </a:custGeom>
          <a:blipFill>
            <a:blip r:embed="rId6"/>
            <a:stretch>
              <a:fillRect l="0" t="-4539" r="0" b="-1533"/>
            </a:stretch>
          </a:blipFill>
        </p:spPr>
      </p:sp>
      <p:sp>
        <p:nvSpPr>
          <p:cNvPr name="Freeform 11" id="11"/>
          <p:cNvSpPr/>
          <p:nvPr/>
        </p:nvSpPr>
        <p:spPr>
          <a:xfrm flipH="false" flipV="false" rot="0">
            <a:off x="4858670" y="5346000"/>
            <a:ext cx="1945330" cy="2142430"/>
          </a:xfrm>
          <a:custGeom>
            <a:avLst/>
            <a:gdLst/>
            <a:ahLst/>
            <a:cxnLst/>
            <a:rect r="r" b="b" t="t" l="l"/>
            <a:pathLst>
              <a:path h="2142430" w="1945330">
                <a:moveTo>
                  <a:pt x="0" y="0"/>
                </a:moveTo>
                <a:lnTo>
                  <a:pt x="1945330" y="0"/>
                </a:lnTo>
                <a:lnTo>
                  <a:pt x="1945330" y="2142430"/>
                </a:lnTo>
                <a:lnTo>
                  <a:pt x="0" y="2142430"/>
                </a:lnTo>
                <a:lnTo>
                  <a:pt x="0" y="0"/>
                </a:lnTo>
                <a:close/>
              </a:path>
            </a:pathLst>
          </a:custGeom>
          <a:blipFill>
            <a:blip r:embed="rId7"/>
            <a:stretch>
              <a:fillRect l="-62077" t="0" r="-3727" b="-184"/>
            </a:stretch>
          </a:blipFill>
        </p:spPr>
      </p:sp>
      <p:sp>
        <p:nvSpPr>
          <p:cNvPr name="Freeform 12" id="12"/>
          <p:cNvSpPr/>
          <p:nvPr/>
        </p:nvSpPr>
        <p:spPr>
          <a:xfrm flipH="false" flipV="false" rot="0">
            <a:off x="4858670" y="3173136"/>
            <a:ext cx="1945330" cy="2058610"/>
          </a:xfrm>
          <a:custGeom>
            <a:avLst/>
            <a:gdLst/>
            <a:ahLst/>
            <a:cxnLst/>
            <a:rect r="r" b="b" t="t" l="l"/>
            <a:pathLst>
              <a:path h="2058610" w="1945330">
                <a:moveTo>
                  <a:pt x="0" y="0"/>
                </a:moveTo>
                <a:lnTo>
                  <a:pt x="1945330" y="0"/>
                </a:lnTo>
                <a:lnTo>
                  <a:pt x="1945330" y="2058610"/>
                </a:lnTo>
                <a:lnTo>
                  <a:pt x="0" y="2058610"/>
                </a:lnTo>
                <a:lnTo>
                  <a:pt x="0" y="0"/>
                </a:lnTo>
                <a:close/>
              </a:path>
            </a:pathLst>
          </a:custGeom>
          <a:blipFill>
            <a:blip r:embed="rId8"/>
            <a:stretch>
              <a:fillRect l="-15576" t="-4071" r="-49471" b="0"/>
            </a:stretch>
          </a:blipFill>
        </p:spPr>
      </p:sp>
      <p:sp>
        <p:nvSpPr>
          <p:cNvPr name="AutoShape 13" id="13"/>
          <p:cNvSpPr/>
          <p:nvPr/>
        </p:nvSpPr>
        <p:spPr>
          <a:xfrm>
            <a:off x="756000" y="2857971"/>
            <a:ext cx="2608081"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Freeform 14" id="14"/>
          <p:cNvSpPr/>
          <p:nvPr/>
        </p:nvSpPr>
        <p:spPr>
          <a:xfrm flipH="false" flipV="false" rot="0">
            <a:off x="756000" y="7602730"/>
            <a:ext cx="6048000" cy="1903533"/>
          </a:xfrm>
          <a:custGeom>
            <a:avLst/>
            <a:gdLst/>
            <a:ahLst/>
            <a:cxnLst/>
            <a:rect r="r" b="b" t="t" l="l"/>
            <a:pathLst>
              <a:path h="1903533" w="6048000">
                <a:moveTo>
                  <a:pt x="0" y="0"/>
                </a:moveTo>
                <a:lnTo>
                  <a:pt x="6048000" y="0"/>
                </a:lnTo>
                <a:lnTo>
                  <a:pt x="6048000" y="1903533"/>
                </a:lnTo>
                <a:lnTo>
                  <a:pt x="0" y="1903533"/>
                </a:lnTo>
                <a:lnTo>
                  <a:pt x="0" y="0"/>
                </a:lnTo>
                <a:close/>
              </a:path>
            </a:pathLst>
          </a:custGeom>
          <a:blipFill>
            <a:blip r:embed="rId9"/>
            <a:stretch>
              <a:fillRect l="0" t="-19524" r="0" b="-92484"/>
            </a:stretch>
          </a:blipFill>
        </p:spPr>
      </p:sp>
      <p:grpSp>
        <p:nvGrpSpPr>
          <p:cNvPr name="Group 15" id="15"/>
          <p:cNvGrpSpPr/>
          <p:nvPr/>
        </p:nvGrpSpPr>
        <p:grpSpPr>
          <a:xfrm rot="0">
            <a:off x="0" y="5346000"/>
            <a:ext cx="651225" cy="2142430"/>
            <a:chOff x="0" y="0"/>
            <a:chExt cx="272096" cy="895153"/>
          </a:xfrm>
        </p:grpSpPr>
        <p:sp>
          <p:nvSpPr>
            <p:cNvPr name="Freeform 16" id="16"/>
            <p:cNvSpPr/>
            <p:nvPr/>
          </p:nvSpPr>
          <p:spPr>
            <a:xfrm flipH="false" flipV="false" rot="0">
              <a:off x="0" y="0"/>
              <a:ext cx="272096" cy="895153"/>
            </a:xfrm>
            <a:custGeom>
              <a:avLst/>
              <a:gdLst/>
              <a:ahLst/>
              <a:cxnLst/>
              <a:rect r="r" b="b" t="t" l="l"/>
              <a:pathLst>
                <a:path h="895153" w="272096">
                  <a:moveTo>
                    <a:pt x="0" y="0"/>
                  </a:moveTo>
                  <a:lnTo>
                    <a:pt x="272096" y="0"/>
                  </a:lnTo>
                  <a:lnTo>
                    <a:pt x="272096" y="895153"/>
                  </a:lnTo>
                  <a:lnTo>
                    <a:pt x="0" y="895153"/>
                  </a:lnTo>
                  <a:close/>
                </a:path>
              </a:pathLst>
            </a:custGeom>
            <a:gradFill rotWithShape="true">
              <a:gsLst>
                <a:gs pos="0">
                  <a:srgbClr val="FA6F36">
                    <a:alpha val="30000"/>
                  </a:srgbClr>
                </a:gs>
                <a:gs pos="50000">
                  <a:srgbClr val="D82E48">
                    <a:alpha val="30000"/>
                  </a:srgbClr>
                </a:gs>
                <a:gs pos="100000">
                  <a:srgbClr val="D82E48">
                    <a:alpha val="0"/>
                  </a:srgbClr>
                </a:gs>
              </a:gsLst>
              <a:lin ang="0"/>
            </a:gradFill>
          </p:spPr>
        </p:sp>
        <p:sp>
          <p:nvSpPr>
            <p:cNvPr name="TextBox 17" id="17"/>
            <p:cNvSpPr txBox="true"/>
            <p:nvPr/>
          </p:nvSpPr>
          <p:spPr>
            <a:xfrm>
              <a:off x="0" y="-38100"/>
              <a:ext cx="272096" cy="933253"/>
            </a:xfrm>
            <a:prstGeom prst="rect">
              <a:avLst/>
            </a:prstGeom>
          </p:spPr>
          <p:txBody>
            <a:bodyPr anchor="ctr" rtlCol="false" tIns="50800" lIns="50800" bIns="50800" rIns="50800"/>
            <a:lstStyle/>
            <a:p>
              <a:pPr algn="ctr">
                <a:lnSpc>
                  <a:spcPts val="2012"/>
                </a:lnSpc>
              </a:pPr>
            </a:p>
          </p:txBody>
        </p:sp>
      </p:grpSp>
      <p:grpSp>
        <p:nvGrpSpPr>
          <p:cNvPr name="Group 18" id="18"/>
          <p:cNvGrpSpPr/>
          <p:nvPr/>
        </p:nvGrpSpPr>
        <p:grpSpPr>
          <a:xfrm rot="-10800000">
            <a:off x="756000" y="6696443"/>
            <a:ext cx="3978193" cy="791987"/>
            <a:chOff x="0" y="0"/>
            <a:chExt cx="1662174" cy="330909"/>
          </a:xfrm>
        </p:grpSpPr>
        <p:sp>
          <p:nvSpPr>
            <p:cNvPr name="Freeform 19" id="19"/>
            <p:cNvSpPr/>
            <p:nvPr/>
          </p:nvSpPr>
          <p:spPr>
            <a:xfrm flipH="false" flipV="false" rot="0">
              <a:off x="0" y="0"/>
              <a:ext cx="1662174" cy="330909"/>
            </a:xfrm>
            <a:custGeom>
              <a:avLst/>
              <a:gdLst/>
              <a:ahLst/>
              <a:cxnLst/>
              <a:rect r="r" b="b" t="t" l="l"/>
              <a:pathLst>
                <a:path h="330909" w="1662174">
                  <a:moveTo>
                    <a:pt x="0" y="0"/>
                  </a:moveTo>
                  <a:lnTo>
                    <a:pt x="1662174" y="0"/>
                  </a:lnTo>
                  <a:lnTo>
                    <a:pt x="1662174"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0" id="20"/>
            <p:cNvSpPr txBox="true"/>
            <p:nvPr/>
          </p:nvSpPr>
          <p:spPr>
            <a:xfrm>
              <a:off x="0" y="-38100"/>
              <a:ext cx="1662174" cy="369009"/>
            </a:xfrm>
            <a:prstGeom prst="rect">
              <a:avLst/>
            </a:prstGeom>
          </p:spPr>
          <p:txBody>
            <a:bodyPr anchor="ctr" rtlCol="false" tIns="50800" lIns="50800" bIns="50800" rIns="50800"/>
            <a:lstStyle/>
            <a:p>
              <a:pPr algn="ctr">
                <a:lnSpc>
                  <a:spcPts val="2012"/>
                </a:lnSpc>
              </a:pPr>
            </a:p>
          </p:txBody>
        </p:sp>
      </p:grpSp>
      <p:grpSp>
        <p:nvGrpSpPr>
          <p:cNvPr name="Group 21" id="21"/>
          <p:cNvGrpSpPr/>
          <p:nvPr/>
        </p:nvGrpSpPr>
        <p:grpSpPr>
          <a:xfrm rot="-10800000">
            <a:off x="756000" y="8746548"/>
            <a:ext cx="6048000" cy="791987"/>
            <a:chOff x="0" y="0"/>
            <a:chExt cx="2526983" cy="330909"/>
          </a:xfrm>
        </p:grpSpPr>
        <p:sp>
          <p:nvSpPr>
            <p:cNvPr name="Freeform 22" id="22"/>
            <p:cNvSpPr/>
            <p:nvPr/>
          </p:nvSpPr>
          <p:spPr>
            <a:xfrm flipH="false" flipV="false" rot="0">
              <a:off x="0" y="0"/>
              <a:ext cx="2526983" cy="330909"/>
            </a:xfrm>
            <a:custGeom>
              <a:avLst/>
              <a:gdLst/>
              <a:ahLst/>
              <a:cxnLst/>
              <a:rect r="r" b="b" t="t" l="l"/>
              <a:pathLst>
                <a:path h="330909" w="2526983">
                  <a:moveTo>
                    <a:pt x="0" y="0"/>
                  </a:moveTo>
                  <a:lnTo>
                    <a:pt x="2526983" y="0"/>
                  </a:lnTo>
                  <a:lnTo>
                    <a:pt x="2526983"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3" id="23"/>
            <p:cNvSpPr txBox="true"/>
            <p:nvPr/>
          </p:nvSpPr>
          <p:spPr>
            <a:xfrm>
              <a:off x="0" y="-38100"/>
              <a:ext cx="2526983" cy="369009"/>
            </a:xfrm>
            <a:prstGeom prst="rect">
              <a:avLst/>
            </a:prstGeom>
          </p:spPr>
          <p:txBody>
            <a:bodyPr anchor="ctr" rtlCol="false" tIns="50800" lIns="50800" bIns="50800" rIns="50800"/>
            <a:lstStyle/>
            <a:p>
              <a:pPr algn="ctr">
                <a:lnSpc>
                  <a:spcPts val="2012"/>
                </a:lnSpc>
              </a:pPr>
            </a:p>
          </p:txBody>
        </p:sp>
      </p:grpSp>
      <p:grpSp>
        <p:nvGrpSpPr>
          <p:cNvPr name="Group 24" id="24"/>
          <p:cNvGrpSpPr/>
          <p:nvPr/>
        </p:nvGrpSpPr>
        <p:grpSpPr>
          <a:xfrm rot="-10800000">
            <a:off x="4858670" y="6696443"/>
            <a:ext cx="1945330" cy="791987"/>
            <a:chOff x="0" y="0"/>
            <a:chExt cx="812800" cy="330909"/>
          </a:xfrm>
        </p:grpSpPr>
        <p:sp>
          <p:nvSpPr>
            <p:cNvPr name="Freeform 25" id="25"/>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6" id="26"/>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grpSp>
        <p:nvGrpSpPr>
          <p:cNvPr name="Group 27" id="27"/>
          <p:cNvGrpSpPr/>
          <p:nvPr/>
        </p:nvGrpSpPr>
        <p:grpSpPr>
          <a:xfrm rot="-10800000">
            <a:off x="4858670" y="4449238"/>
            <a:ext cx="1945330" cy="791987"/>
            <a:chOff x="0" y="0"/>
            <a:chExt cx="812800" cy="330909"/>
          </a:xfrm>
        </p:grpSpPr>
        <p:sp>
          <p:nvSpPr>
            <p:cNvPr name="Freeform 28" id="28"/>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9" id="29"/>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sp>
        <p:nvSpPr>
          <p:cNvPr name="TextBox 30" id="30"/>
          <p:cNvSpPr txBox="true"/>
          <p:nvPr/>
        </p:nvSpPr>
        <p:spPr>
          <a:xfrm rot="0">
            <a:off x="756000" y="1550042"/>
            <a:ext cx="5979662" cy="1273365"/>
          </a:xfrm>
          <a:prstGeom prst="rect">
            <a:avLst/>
          </a:prstGeom>
        </p:spPr>
        <p:txBody>
          <a:bodyPr anchor="t" rtlCol="false" tIns="0" lIns="0" bIns="0" rIns="0">
            <a:spAutoFit/>
          </a:bodyPr>
          <a:lstStyle/>
          <a:p>
            <a:pPr algn="l">
              <a:lnSpc>
                <a:spcPts val="4199"/>
              </a:lnSpc>
            </a:pPr>
            <a:r>
              <a:rPr lang="en-US" sz="3230" b="true">
                <a:solidFill>
                  <a:srgbClr val="FFFFFF"/>
                </a:solidFill>
                <a:latin typeface="League Spartan"/>
                <a:ea typeface="League Spartan"/>
                <a:cs typeface="League Spartan"/>
                <a:sym typeface="League Spartan"/>
              </a:rPr>
              <a:t>MECHANICAL ENGINEERING</a:t>
            </a:r>
          </a:p>
          <a:p>
            <a:pPr algn="l">
              <a:lnSpc>
                <a:spcPts val="6162"/>
              </a:lnSpc>
            </a:pPr>
            <a:r>
              <a:rPr lang="en-US" b="true" sz="4740">
                <a:solidFill>
                  <a:srgbClr val="FFFFFF"/>
                </a:solidFill>
                <a:latin typeface="League Spartan"/>
                <a:ea typeface="League Spartan"/>
                <a:cs typeface="League Spartan"/>
                <a:sym typeface="League Spartan"/>
              </a:rPr>
              <a:t>PORTFOLIO</a:t>
            </a:r>
          </a:p>
        </p:txBody>
      </p:sp>
      <p:sp>
        <p:nvSpPr>
          <p:cNvPr name="TextBox 31" id="31"/>
          <p:cNvSpPr txBox="true"/>
          <p:nvPr/>
        </p:nvSpPr>
        <p:spPr>
          <a:xfrm rot="0">
            <a:off x="1341343" y="3645511"/>
            <a:ext cx="3602025" cy="123190"/>
          </a:xfrm>
          <a:prstGeom prst="rect">
            <a:avLst/>
          </a:prstGeom>
        </p:spPr>
        <p:txBody>
          <a:bodyPr anchor="t" rtlCol="false" tIns="0" lIns="0" bIns="0" rIns="0">
            <a:spAutoFit/>
          </a:bodyPr>
          <a:lstStyle/>
          <a:p>
            <a:pPr algn="l">
              <a:lnSpc>
                <a:spcPts val="799"/>
              </a:lnSpc>
            </a:pPr>
            <a:r>
              <a:rPr lang="en-US" sz="1599" spc="43" b="true">
                <a:solidFill>
                  <a:srgbClr val="FFFFFF"/>
                </a:solidFill>
                <a:latin typeface="League Spartan"/>
                <a:ea typeface="League Spartan"/>
                <a:cs typeface="League Spartan"/>
                <a:sym typeface="League Spartan"/>
              </a:rPr>
              <a:t>Ou</a:t>
            </a:r>
            <a:r>
              <a:rPr lang="en-US" b="true" sz="1599" spc="43">
                <a:solidFill>
                  <a:srgbClr val="FFFFFF"/>
                </a:solidFill>
                <a:latin typeface="League Spartan"/>
                <a:ea typeface="League Spartan"/>
                <a:cs typeface="League Spartan"/>
                <a:sym typeface="League Spartan"/>
              </a:rPr>
              <a:t>r Mechanical Expertise</a:t>
            </a:r>
          </a:p>
        </p:txBody>
      </p:sp>
      <p:sp>
        <p:nvSpPr>
          <p:cNvPr name="TextBox 32" id="32"/>
          <p:cNvSpPr txBox="true"/>
          <p:nvPr/>
        </p:nvSpPr>
        <p:spPr>
          <a:xfrm rot="0">
            <a:off x="780913" y="3999547"/>
            <a:ext cx="3953280" cy="983615"/>
          </a:xfrm>
          <a:prstGeom prst="rect">
            <a:avLst/>
          </a:prstGeom>
        </p:spPr>
        <p:txBody>
          <a:bodyPr anchor="t" rtlCol="false" tIns="0" lIns="0" bIns="0" rIns="0">
            <a:spAutoFit/>
          </a:bodyPr>
          <a:lstStyle/>
          <a:p>
            <a:pPr algn="l">
              <a:lnSpc>
                <a:spcPts val="1959"/>
              </a:lnSpc>
            </a:pPr>
            <a:r>
              <a:rPr lang="en-US" sz="1399">
                <a:solidFill>
                  <a:srgbClr val="FFFFFF"/>
                </a:solidFill>
                <a:latin typeface="Montserrat"/>
                <a:ea typeface="Montserrat"/>
                <a:cs typeface="Montserrat"/>
                <a:sym typeface="Montserrat"/>
              </a:rPr>
              <a:t>W</a:t>
            </a:r>
            <a:r>
              <a:rPr lang="en-US" sz="1399">
                <a:solidFill>
                  <a:srgbClr val="FFFFFF"/>
                </a:solidFill>
                <a:latin typeface="Montserrat"/>
                <a:ea typeface="Montserrat"/>
                <a:cs typeface="Montserrat"/>
                <a:sym typeface="Montserrat"/>
              </a:rPr>
              <a:t>e provide reliable and high-quality mechanical engineering solutions, focusing on precision, innovation,</a:t>
            </a:r>
            <a:r>
              <a:rPr lang="en-US" sz="1399">
                <a:solidFill>
                  <a:srgbClr val="FFFFFF"/>
                </a:solidFill>
                <a:latin typeface="Montserrat"/>
                <a:ea typeface="Montserrat"/>
                <a:cs typeface="Montserrat"/>
                <a:sym typeface="Montserrat"/>
              </a:rPr>
              <a:t> and efficient system performance across diverse projects.</a:t>
            </a:r>
          </a:p>
        </p:txBody>
      </p:sp>
      <p:sp>
        <p:nvSpPr>
          <p:cNvPr name="TextBox 33" id="33"/>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011</a:t>
            </a:r>
          </a:p>
        </p:txBody>
      </p:sp>
      <p:sp>
        <p:nvSpPr>
          <p:cNvPr name="TextBox 34" id="34"/>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35" id="35"/>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61201" t="-17336" r="-98702" b="-6189"/>
            </a:stretch>
          </a:blipFill>
        </p:spPr>
      </p:sp>
      <p:sp>
        <p:nvSpPr>
          <p:cNvPr name="Freeform 3" id="3"/>
          <p:cNvSpPr/>
          <p:nvPr/>
        </p:nvSpPr>
        <p:spPr>
          <a:xfrm flipH="false" flipV="false" rot="0">
            <a:off x="0" y="4342390"/>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0" y="-1862967"/>
            <a:ext cx="7560000" cy="7560000"/>
          </a:xfrm>
          <a:custGeom>
            <a:avLst/>
            <a:gdLst/>
            <a:ahLst/>
            <a:cxnLst/>
            <a:rect r="r" b="b" t="t" l="l"/>
            <a:pathLst>
              <a:path h="7560000" w="7560000">
                <a:moveTo>
                  <a:pt x="0" y="7560000"/>
                </a:moveTo>
                <a:lnTo>
                  <a:pt x="7560000" y="7560000"/>
                </a:lnTo>
                <a:lnTo>
                  <a:pt x="7560000" y="0"/>
                </a:lnTo>
                <a:lnTo>
                  <a:pt x="0" y="0"/>
                </a:lnTo>
                <a:lnTo>
                  <a:pt x="0" y="75600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840917" y="3802202"/>
            <a:ext cx="7644917" cy="3196533"/>
            <a:chOff x="0" y="0"/>
            <a:chExt cx="2878336" cy="1203505"/>
          </a:xfrm>
        </p:grpSpPr>
        <p:sp>
          <p:nvSpPr>
            <p:cNvPr name="Freeform 6" id="6"/>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7" id="7"/>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8" id="8"/>
          <p:cNvGrpSpPr/>
          <p:nvPr/>
        </p:nvGrpSpPr>
        <p:grpSpPr>
          <a:xfrm rot="0">
            <a:off x="-840917" y="6998735"/>
            <a:ext cx="3479963" cy="351058"/>
            <a:chOff x="0" y="0"/>
            <a:chExt cx="1310217" cy="132175"/>
          </a:xfrm>
        </p:grpSpPr>
        <p:sp>
          <p:nvSpPr>
            <p:cNvPr name="Freeform 9" id="9"/>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10" id="10"/>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11" id="11"/>
          <p:cNvGrpSpPr/>
          <p:nvPr/>
        </p:nvGrpSpPr>
        <p:grpSpPr>
          <a:xfrm rot="0">
            <a:off x="2591930" y="6998735"/>
            <a:ext cx="1648856" cy="351058"/>
            <a:chOff x="0" y="0"/>
            <a:chExt cx="620799" cy="132175"/>
          </a:xfrm>
        </p:grpSpPr>
        <p:sp>
          <p:nvSpPr>
            <p:cNvPr name="Freeform 12" id="12"/>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3" id="13"/>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Freeform 14" id="14"/>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5">
              <a:extLst>
                <a:ext uri="{96DAC541-7B7A-43D3-8B79-37D633B846F1}">
                  <asvg:svgBlip xmlns:asvg="http://schemas.microsoft.com/office/drawing/2016/SVG/main" r:embed="rId6"/>
                </a:ext>
              </a:extLst>
            </a:blip>
            <a:stretch>
              <a:fillRect l="-22796" t="-71127" r="-23295" b="-73557"/>
            </a:stretch>
          </a:blipFill>
        </p:spPr>
      </p:sp>
      <p:sp>
        <p:nvSpPr>
          <p:cNvPr name="AutoShape 15" id="15"/>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16" id="16"/>
          <p:cNvSpPr txBox="true"/>
          <p:nvPr/>
        </p:nvSpPr>
        <p:spPr>
          <a:xfrm rot="0">
            <a:off x="824338" y="4306413"/>
            <a:ext cx="5979662" cy="2337435"/>
          </a:xfrm>
          <a:prstGeom prst="rect">
            <a:avLst/>
          </a:prstGeom>
        </p:spPr>
        <p:txBody>
          <a:bodyPr anchor="t" rtlCol="false" tIns="0" lIns="0" bIns="0" rIns="0">
            <a:spAutoFit/>
          </a:bodyPr>
          <a:lstStyle/>
          <a:p>
            <a:pPr algn="l">
              <a:lnSpc>
                <a:spcPts val="9360"/>
              </a:lnSpc>
            </a:pPr>
            <a:r>
              <a:rPr lang="en-US" sz="7200">
                <a:solidFill>
                  <a:srgbClr val="FFFFFF"/>
                </a:solidFill>
                <a:latin typeface="League Spartan"/>
                <a:ea typeface="League Spartan"/>
                <a:cs typeface="League Spartan"/>
                <a:sym typeface="League Spartan"/>
              </a:rPr>
              <a:t>SOLAR SYSTEM</a:t>
            </a:r>
          </a:p>
        </p:txBody>
      </p:sp>
      <p:sp>
        <p:nvSpPr>
          <p:cNvPr name="TextBox 17" id="17"/>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012</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grpSp>
        <p:nvGrpSpPr>
          <p:cNvPr name="Group 2" id="2"/>
          <p:cNvGrpSpPr/>
          <p:nvPr/>
        </p:nvGrpSpPr>
        <p:grpSpPr>
          <a:xfrm rot="0">
            <a:off x="780913" y="3419669"/>
            <a:ext cx="429167" cy="429167"/>
            <a:chOff x="0" y="0"/>
            <a:chExt cx="572222" cy="572222"/>
          </a:xfrm>
        </p:grpSpPr>
        <p:grpSp>
          <p:nvGrpSpPr>
            <p:cNvPr name="Group 3" id="3"/>
            <p:cNvGrpSpPr/>
            <p:nvPr/>
          </p:nvGrpSpPr>
          <p:grpSpPr>
            <a:xfrm rot="0">
              <a:off x="0" y="0"/>
              <a:ext cx="572222" cy="57222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54462">
                      <a:alpha val="100000"/>
                    </a:srgbClr>
                  </a:gs>
                  <a:gs pos="100000">
                    <a:srgbClr val="922F87">
                      <a:alpha val="100000"/>
                    </a:srgbClr>
                  </a:gs>
                </a:gsLst>
                <a:lin ang="0"/>
              </a:gradFill>
            </p:spPr>
          </p:sp>
          <p:sp>
            <p:nvSpPr>
              <p:cNvPr name="TextBox 5" id="5"/>
              <p:cNvSpPr txBox="true"/>
              <p:nvPr/>
            </p:nvSpPr>
            <p:spPr>
              <a:xfrm>
                <a:off x="76200" y="47625"/>
                <a:ext cx="660400" cy="688975"/>
              </a:xfrm>
              <a:prstGeom prst="rect">
                <a:avLst/>
              </a:prstGeom>
            </p:spPr>
            <p:txBody>
              <a:bodyPr anchor="ctr" rtlCol="false" tIns="50645" lIns="50645" bIns="50645" rIns="50645"/>
              <a:lstStyle/>
              <a:p>
                <a:pPr algn="ctr">
                  <a:lnSpc>
                    <a:spcPts val="2316"/>
                  </a:lnSpc>
                </a:pPr>
              </a:p>
            </p:txBody>
          </p:sp>
        </p:grpSp>
        <p:sp>
          <p:nvSpPr>
            <p:cNvPr name="Freeform 6" id="6"/>
            <p:cNvSpPr/>
            <p:nvPr/>
          </p:nvSpPr>
          <p:spPr>
            <a:xfrm flipH="false" flipV="false" rot="0">
              <a:off x="136511" y="145988"/>
              <a:ext cx="299201" cy="298827"/>
            </a:xfrm>
            <a:custGeom>
              <a:avLst/>
              <a:gdLst/>
              <a:ahLst/>
              <a:cxnLst/>
              <a:rect r="r" b="b" t="t" l="l"/>
              <a:pathLst>
                <a:path h="298827" w="299201">
                  <a:moveTo>
                    <a:pt x="0" y="0"/>
                  </a:moveTo>
                  <a:lnTo>
                    <a:pt x="299201" y="0"/>
                  </a:lnTo>
                  <a:lnTo>
                    <a:pt x="299201" y="298827"/>
                  </a:lnTo>
                  <a:lnTo>
                    <a:pt x="0" y="2988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AutoShape 7" id="7"/>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AutoShape 8" id="8"/>
          <p:cNvSpPr/>
          <p:nvPr/>
        </p:nvSpPr>
        <p:spPr>
          <a:xfrm rot="0">
            <a:off x="756000" y="10015200"/>
            <a:ext cx="6048000" cy="0"/>
          </a:xfrm>
          <a:prstGeom prst="line">
            <a:avLst/>
          </a:prstGeom>
          <a:ln cap="flat" w="19050">
            <a:solidFill>
              <a:srgbClr val="D1D1D1"/>
            </a:solidFill>
            <a:prstDash val="solid"/>
            <a:headEnd type="none" len="sm" w="sm"/>
            <a:tailEnd type="none" len="sm" w="sm"/>
          </a:ln>
        </p:spPr>
      </p:sp>
      <p:sp>
        <p:nvSpPr>
          <p:cNvPr name="Freeform 9" id="9"/>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4">
              <a:extLst>
                <a:ext uri="{96DAC541-7B7A-43D3-8B79-37D633B846F1}">
                  <asvg:svgBlip xmlns:asvg="http://schemas.microsoft.com/office/drawing/2016/SVG/main" r:embed="rId5"/>
                </a:ext>
              </a:extLst>
            </a:blip>
            <a:stretch>
              <a:fillRect l="-22796" t="-71127" r="-23295" b="-73557"/>
            </a:stretch>
          </a:blipFill>
        </p:spPr>
      </p:sp>
      <p:sp>
        <p:nvSpPr>
          <p:cNvPr name="Freeform 10" id="10"/>
          <p:cNvSpPr/>
          <p:nvPr/>
        </p:nvSpPr>
        <p:spPr>
          <a:xfrm flipH="false" flipV="false" rot="0">
            <a:off x="756000" y="5346000"/>
            <a:ext cx="3978193" cy="2128404"/>
          </a:xfrm>
          <a:custGeom>
            <a:avLst/>
            <a:gdLst/>
            <a:ahLst/>
            <a:cxnLst/>
            <a:rect r="r" b="b" t="t" l="l"/>
            <a:pathLst>
              <a:path h="2128404" w="3978193">
                <a:moveTo>
                  <a:pt x="0" y="0"/>
                </a:moveTo>
                <a:lnTo>
                  <a:pt x="3978193" y="0"/>
                </a:lnTo>
                <a:lnTo>
                  <a:pt x="3978193" y="2128404"/>
                </a:lnTo>
                <a:lnTo>
                  <a:pt x="0" y="2128404"/>
                </a:lnTo>
                <a:lnTo>
                  <a:pt x="0" y="0"/>
                </a:lnTo>
                <a:close/>
              </a:path>
            </a:pathLst>
          </a:custGeom>
          <a:blipFill>
            <a:blip r:embed="rId6"/>
            <a:stretch>
              <a:fillRect l="0" t="-12264" r="0" b="-12264"/>
            </a:stretch>
          </a:blipFill>
        </p:spPr>
      </p:sp>
      <p:sp>
        <p:nvSpPr>
          <p:cNvPr name="Freeform 11" id="11"/>
          <p:cNvSpPr/>
          <p:nvPr/>
        </p:nvSpPr>
        <p:spPr>
          <a:xfrm flipH="false" flipV="false" rot="0">
            <a:off x="4858670" y="5346000"/>
            <a:ext cx="1945330" cy="2142430"/>
          </a:xfrm>
          <a:custGeom>
            <a:avLst/>
            <a:gdLst/>
            <a:ahLst/>
            <a:cxnLst/>
            <a:rect r="r" b="b" t="t" l="l"/>
            <a:pathLst>
              <a:path h="2142430" w="1945330">
                <a:moveTo>
                  <a:pt x="0" y="0"/>
                </a:moveTo>
                <a:lnTo>
                  <a:pt x="1945330" y="0"/>
                </a:lnTo>
                <a:lnTo>
                  <a:pt x="1945330" y="2142430"/>
                </a:lnTo>
                <a:lnTo>
                  <a:pt x="0" y="2142430"/>
                </a:lnTo>
                <a:lnTo>
                  <a:pt x="0" y="0"/>
                </a:lnTo>
                <a:close/>
              </a:path>
            </a:pathLst>
          </a:custGeom>
          <a:blipFill>
            <a:blip r:embed="rId7"/>
            <a:stretch>
              <a:fillRect l="-56319" t="0" r="-17802" b="0"/>
            </a:stretch>
          </a:blipFill>
        </p:spPr>
      </p:sp>
      <p:sp>
        <p:nvSpPr>
          <p:cNvPr name="Freeform 12" id="12"/>
          <p:cNvSpPr/>
          <p:nvPr/>
        </p:nvSpPr>
        <p:spPr>
          <a:xfrm flipH="false" flipV="false" rot="0">
            <a:off x="4858670" y="3173136"/>
            <a:ext cx="1945330" cy="2058564"/>
          </a:xfrm>
          <a:custGeom>
            <a:avLst/>
            <a:gdLst/>
            <a:ahLst/>
            <a:cxnLst/>
            <a:rect r="r" b="b" t="t" l="l"/>
            <a:pathLst>
              <a:path h="2058564" w="1945330">
                <a:moveTo>
                  <a:pt x="0" y="0"/>
                </a:moveTo>
                <a:lnTo>
                  <a:pt x="1945330" y="0"/>
                </a:lnTo>
                <a:lnTo>
                  <a:pt x="1945330" y="2058564"/>
                </a:lnTo>
                <a:lnTo>
                  <a:pt x="0" y="2058564"/>
                </a:lnTo>
                <a:lnTo>
                  <a:pt x="0" y="0"/>
                </a:lnTo>
                <a:close/>
              </a:path>
            </a:pathLst>
          </a:custGeom>
          <a:blipFill>
            <a:blip r:embed="rId8"/>
            <a:stretch>
              <a:fillRect l="0" t="-18531" r="0" b="-23217"/>
            </a:stretch>
          </a:blipFill>
        </p:spPr>
      </p:sp>
      <p:sp>
        <p:nvSpPr>
          <p:cNvPr name="AutoShape 13" id="13"/>
          <p:cNvSpPr/>
          <p:nvPr/>
        </p:nvSpPr>
        <p:spPr>
          <a:xfrm>
            <a:off x="756000" y="3011426"/>
            <a:ext cx="2608081"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Freeform 14" id="14"/>
          <p:cNvSpPr/>
          <p:nvPr/>
        </p:nvSpPr>
        <p:spPr>
          <a:xfrm flipH="false" flipV="false" rot="0">
            <a:off x="756000" y="7602730"/>
            <a:ext cx="6048000" cy="1935805"/>
          </a:xfrm>
          <a:custGeom>
            <a:avLst/>
            <a:gdLst/>
            <a:ahLst/>
            <a:cxnLst/>
            <a:rect r="r" b="b" t="t" l="l"/>
            <a:pathLst>
              <a:path h="1935805" w="6048000">
                <a:moveTo>
                  <a:pt x="0" y="0"/>
                </a:moveTo>
                <a:lnTo>
                  <a:pt x="6048000" y="0"/>
                </a:lnTo>
                <a:lnTo>
                  <a:pt x="6048000" y="1935805"/>
                </a:lnTo>
                <a:lnTo>
                  <a:pt x="0" y="1935805"/>
                </a:lnTo>
                <a:lnTo>
                  <a:pt x="0" y="0"/>
                </a:lnTo>
                <a:close/>
              </a:path>
            </a:pathLst>
          </a:custGeom>
          <a:blipFill>
            <a:blip r:embed="rId9"/>
            <a:stretch>
              <a:fillRect l="-1923" t="-37749" r="-2318" b="-78828"/>
            </a:stretch>
          </a:blipFill>
        </p:spPr>
      </p:sp>
      <p:grpSp>
        <p:nvGrpSpPr>
          <p:cNvPr name="Group 15" id="15"/>
          <p:cNvGrpSpPr/>
          <p:nvPr/>
        </p:nvGrpSpPr>
        <p:grpSpPr>
          <a:xfrm rot="0">
            <a:off x="0" y="5346000"/>
            <a:ext cx="651225" cy="2142430"/>
            <a:chOff x="0" y="0"/>
            <a:chExt cx="272096" cy="895153"/>
          </a:xfrm>
        </p:grpSpPr>
        <p:sp>
          <p:nvSpPr>
            <p:cNvPr name="Freeform 16" id="16"/>
            <p:cNvSpPr/>
            <p:nvPr/>
          </p:nvSpPr>
          <p:spPr>
            <a:xfrm flipH="false" flipV="false" rot="0">
              <a:off x="0" y="0"/>
              <a:ext cx="272096" cy="895153"/>
            </a:xfrm>
            <a:custGeom>
              <a:avLst/>
              <a:gdLst/>
              <a:ahLst/>
              <a:cxnLst/>
              <a:rect r="r" b="b" t="t" l="l"/>
              <a:pathLst>
                <a:path h="895153" w="272096">
                  <a:moveTo>
                    <a:pt x="0" y="0"/>
                  </a:moveTo>
                  <a:lnTo>
                    <a:pt x="272096" y="0"/>
                  </a:lnTo>
                  <a:lnTo>
                    <a:pt x="272096" y="895153"/>
                  </a:lnTo>
                  <a:lnTo>
                    <a:pt x="0" y="895153"/>
                  </a:lnTo>
                  <a:close/>
                </a:path>
              </a:pathLst>
            </a:custGeom>
            <a:gradFill rotWithShape="true">
              <a:gsLst>
                <a:gs pos="0">
                  <a:srgbClr val="FA6F36">
                    <a:alpha val="30000"/>
                  </a:srgbClr>
                </a:gs>
                <a:gs pos="50000">
                  <a:srgbClr val="D82E48">
                    <a:alpha val="30000"/>
                  </a:srgbClr>
                </a:gs>
                <a:gs pos="100000">
                  <a:srgbClr val="D82E48">
                    <a:alpha val="0"/>
                  </a:srgbClr>
                </a:gs>
              </a:gsLst>
              <a:lin ang="0"/>
            </a:gradFill>
          </p:spPr>
        </p:sp>
        <p:sp>
          <p:nvSpPr>
            <p:cNvPr name="TextBox 17" id="17"/>
            <p:cNvSpPr txBox="true"/>
            <p:nvPr/>
          </p:nvSpPr>
          <p:spPr>
            <a:xfrm>
              <a:off x="0" y="-38100"/>
              <a:ext cx="272096" cy="933253"/>
            </a:xfrm>
            <a:prstGeom prst="rect">
              <a:avLst/>
            </a:prstGeom>
          </p:spPr>
          <p:txBody>
            <a:bodyPr anchor="ctr" rtlCol="false" tIns="50800" lIns="50800" bIns="50800" rIns="50800"/>
            <a:lstStyle/>
            <a:p>
              <a:pPr algn="ctr">
                <a:lnSpc>
                  <a:spcPts val="2012"/>
                </a:lnSpc>
              </a:pPr>
            </a:p>
          </p:txBody>
        </p:sp>
      </p:grpSp>
      <p:grpSp>
        <p:nvGrpSpPr>
          <p:cNvPr name="Group 18" id="18"/>
          <p:cNvGrpSpPr/>
          <p:nvPr/>
        </p:nvGrpSpPr>
        <p:grpSpPr>
          <a:xfrm rot="-10800000">
            <a:off x="756000" y="6696443"/>
            <a:ext cx="3978193" cy="791987"/>
            <a:chOff x="0" y="0"/>
            <a:chExt cx="1662174" cy="330909"/>
          </a:xfrm>
        </p:grpSpPr>
        <p:sp>
          <p:nvSpPr>
            <p:cNvPr name="Freeform 19" id="19"/>
            <p:cNvSpPr/>
            <p:nvPr/>
          </p:nvSpPr>
          <p:spPr>
            <a:xfrm flipH="false" flipV="false" rot="0">
              <a:off x="0" y="0"/>
              <a:ext cx="1662174" cy="330909"/>
            </a:xfrm>
            <a:custGeom>
              <a:avLst/>
              <a:gdLst/>
              <a:ahLst/>
              <a:cxnLst/>
              <a:rect r="r" b="b" t="t" l="l"/>
              <a:pathLst>
                <a:path h="330909" w="1662174">
                  <a:moveTo>
                    <a:pt x="0" y="0"/>
                  </a:moveTo>
                  <a:lnTo>
                    <a:pt x="1662174" y="0"/>
                  </a:lnTo>
                  <a:lnTo>
                    <a:pt x="1662174"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0" id="20"/>
            <p:cNvSpPr txBox="true"/>
            <p:nvPr/>
          </p:nvSpPr>
          <p:spPr>
            <a:xfrm>
              <a:off x="0" y="-38100"/>
              <a:ext cx="1662174" cy="369009"/>
            </a:xfrm>
            <a:prstGeom prst="rect">
              <a:avLst/>
            </a:prstGeom>
          </p:spPr>
          <p:txBody>
            <a:bodyPr anchor="ctr" rtlCol="false" tIns="50800" lIns="50800" bIns="50800" rIns="50800"/>
            <a:lstStyle/>
            <a:p>
              <a:pPr algn="ctr">
                <a:lnSpc>
                  <a:spcPts val="2012"/>
                </a:lnSpc>
              </a:pPr>
            </a:p>
          </p:txBody>
        </p:sp>
      </p:grpSp>
      <p:grpSp>
        <p:nvGrpSpPr>
          <p:cNvPr name="Group 21" id="21"/>
          <p:cNvGrpSpPr/>
          <p:nvPr/>
        </p:nvGrpSpPr>
        <p:grpSpPr>
          <a:xfrm rot="-10800000">
            <a:off x="756000" y="8746548"/>
            <a:ext cx="6048000" cy="791987"/>
            <a:chOff x="0" y="0"/>
            <a:chExt cx="2526983" cy="330909"/>
          </a:xfrm>
        </p:grpSpPr>
        <p:sp>
          <p:nvSpPr>
            <p:cNvPr name="Freeform 22" id="22"/>
            <p:cNvSpPr/>
            <p:nvPr/>
          </p:nvSpPr>
          <p:spPr>
            <a:xfrm flipH="false" flipV="false" rot="0">
              <a:off x="0" y="0"/>
              <a:ext cx="2526983" cy="330909"/>
            </a:xfrm>
            <a:custGeom>
              <a:avLst/>
              <a:gdLst/>
              <a:ahLst/>
              <a:cxnLst/>
              <a:rect r="r" b="b" t="t" l="l"/>
              <a:pathLst>
                <a:path h="330909" w="2526983">
                  <a:moveTo>
                    <a:pt x="0" y="0"/>
                  </a:moveTo>
                  <a:lnTo>
                    <a:pt x="2526983" y="0"/>
                  </a:lnTo>
                  <a:lnTo>
                    <a:pt x="2526983"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3" id="23"/>
            <p:cNvSpPr txBox="true"/>
            <p:nvPr/>
          </p:nvSpPr>
          <p:spPr>
            <a:xfrm>
              <a:off x="0" y="-38100"/>
              <a:ext cx="2526983" cy="369009"/>
            </a:xfrm>
            <a:prstGeom prst="rect">
              <a:avLst/>
            </a:prstGeom>
          </p:spPr>
          <p:txBody>
            <a:bodyPr anchor="ctr" rtlCol="false" tIns="50800" lIns="50800" bIns="50800" rIns="50800"/>
            <a:lstStyle/>
            <a:p>
              <a:pPr algn="ctr">
                <a:lnSpc>
                  <a:spcPts val="2012"/>
                </a:lnSpc>
              </a:pPr>
            </a:p>
          </p:txBody>
        </p:sp>
      </p:grpSp>
      <p:grpSp>
        <p:nvGrpSpPr>
          <p:cNvPr name="Group 24" id="24"/>
          <p:cNvGrpSpPr/>
          <p:nvPr/>
        </p:nvGrpSpPr>
        <p:grpSpPr>
          <a:xfrm rot="-10800000">
            <a:off x="4858670" y="6696443"/>
            <a:ext cx="1945330" cy="791987"/>
            <a:chOff x="0" y="0"/>
            <a:chExt cx="812800" cy="330909"/>
          </a:xfrm>
        </p:grpSpPr>
        <p:sp>
          <p:nvSpPr>
            <p:cNvPr name="Freeform 25" id="25"/>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6" id="26"/>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grpSp>
        <p:nvGrpSpPr>
          <p:cNvPr name="Group 27" id="27"/>
          <p:cNvGrpSpPr/>
          <p:nvPr/>
        </p:nvGrpSpPr>
        <p:grpSpPr>
          <a:xfrm rot="-10800000">
            <a:off x="4858670" y="4449238"/>
            <a:ext cx="1945330" cy="791987"/>
            <a:chOff x="0" y="0"/>
            <a:chExt cx="812800" cy="330909"/>
          </a:xfrm>
        </p:grpSpPr>
        <p:sp>
          <p:nvSpPr>
            <p:cNvPr name="Freeform 28" id="28"/>
            <p:cNvSpPr/>
            <p:nvPr/>
          </p:nvSpPr>
          <p:spPr>
            <a:xfrm flipH="false" flipV="false" rot="0">
              <a:off x="0" y="0"/>
              <a:ext cx="812800" cy="330909"/>
            </a:xfrm>
            <a:custGeom>
              <a:avLst/>
              <a:gdLst/>
              <a:ahLst/>
              <a:cxnLst/>
              <a:rect r="r" b="b" t="t" l="l"/>
              <a:pathLst>
                <a:path h="330909" w="812800">
                  <a:moveTo>
                    <a:pt x="0" y="0"/>
                  </a:moveTo>
                  <a:lnTo>
                    <a:pt x="812800" y="0"/>
                  </a:lnTo>
                  <a:lnTo>
                    <a:pt x="812800" y="330909"/>
                  </a:lnTo>
                  <a:lnTo>
                    <a:pt x="0" y="330909"/>
                  </a:lnTo>
                  <a:close/>
                </a:path>
              </a:pathLst>
            </a:custGeom>
            <a:gradFill rotWithShape="true">
              <a:gsLst>
                <a:gs pos="0">
                  <a:srgbClr val="0059DD">
                    <a:alpha val="100000"/>
                  </a:srgbClr>
                </a:gs>
                <a:gs pos="100000">
                  <a:srgbClr val="0260A8">
                    <a:alpha val="0"/>
                  </a:srgbClr>
                </a:gs>
              </a:gsLst>
              <a:lin ang="5400000"/>
            </a:gradFill>
          </p:spPr>
        </p:sp>
        <p:sp>
          <p:nvSpPr>
            <p:cNvPr name="TextBox 29" id="29"/>
            <p:cNvSpPr txBox="true"/>
            <p:nvPr/>
          </p:nvSpPr>
          <p:spPr>
            <a:xfrm>
              <a:off x="0" y="-38100"/>
              <a:ext cx="812800" cy="369009"/>
            </a:xfrm>
            <a:prstGeom prst="rect">
              <a:avLst/>
            </a:prstGeom>
          </p:spPr>
          <p:txBody>
            <a:bodyPr anchor="ctr" rtlCol="false" tIns="50800" lIns="50800" bIns="50800" rIns="50800"/>
            <a:lstStyle/>
            <a:p>
              <a:pPr algn="ctr">
                <a:lnSpc>
                  <a:spcPts val="2012"/>
                </a:lnSpc>
              </a:pPr>
            </a:p>
          </p:txBody>
        </p:sp>
      </p:grpSp>
      <p:sp>
        <p:nvSpPr>
          <p:cNvPr name="TextBox 30" id="30"/>
          <p:cNvSpPr txBox="true"/>
          <p:nvPr/>
        </p:nvSpPr>
        <p:spPr>
          <a:xfrm rot="0">
            <a:off x="756000" y="1530992"/>
            <a:ext cx="5979662" cy="1430147"/>
          </a:xfrm>
          <a:prstGeom prst="rect">
            <a:avLst/>
          </a:prstGeom>
        </p:spPr>
        <p:txBody>
          <a:bodyPr anchor="t" rtlCol="false" tIns="0" lIns="0" bIns="0" rIns="0">
            <a:spAutoFit/>
          </a:bodyPr>
          <a:lstStyle/>
          <a:p>
            <a:pPr algn="l">
              <a:lnSpc>
                <a:spcPts val="5252"/>
              </a:lnSpc>
            </a:pPr>
            <a:r>
              <a:rPr lang="en-US" sz="4040" b="true">
                <a:solidFill>
                  <a:srgbClr val="FFFFFF"/>
                </a:solidFill>
                <a:latin typeface="League Spartan"/>
                <a:ea typeface="League Spartan"/>
                <a:cs typeface="League Spartan"/>
                <a:sym typeface="League Spartan"/>
              </a:rPr>
              <a:t>SOLAR SYSTEM</a:t>
            </a:r>
          </a:p>
          <a:p>
            <a:pPr algn="l">
              <a:lnSpc>
                <a:spcPts val="6162"/>
              </a:lnSpc>
            </a:pPr>
            <a:r>
              <a:rPr lang="en-US" b="true" sz="4740">
                <a:solidFill>
                  <a:srgbClr val="FFFFFF"/>
                </a:solidFill>
                <a:latin typeface="League Spartan"/>
                <a:ea typeface="League Spartan"/>
                <a:cs typeface="League Spartan"/>
                <a:sym typeface="League Spartan"/>
              </a:rPr>
              <a:t>PORTFOLIO</a:t>
            </a:r>
          </a:p>
        </p:txBody>
      </p:sp>
      <p:sp>
        <p:nvSpPr>
          <p:cNvPr name="TextBox 31" id="31"/>
          <p:cNvSpPr txBox="true"/>
          <p:nvPr/>
        </p:nvSpPr>
        <p:spPr>
          <a:xfrm rot="0">
            <a:off x="1341343" y="3643460"/>
            <a:ext cx="3602025" cy="123190"/>
          </a:xfrm>
          <a:prstGeom prst="rect">
            <a:avLst/>
          </a:prstGeom>
        </p:spPr>
        <p:txBody>
          <a:bodyPr anchor="t" rtlCol="false" tIns="0" lIns="0" bIns="0" rIns="0">
            <a:spAutoFit/>
          </a:bodyPr>
          <a:lstStyle/>
          <a:p>
            <a:pPr algn="l">
              <a:lnSpc>
                <a:spcPts val="799"/>
              </a:lnSpc>
            </a:pPr>
            <a:r>
              <a:rPr lang="en-US" sz="1599" spc="43" b="true">
                <a:solidFill>
                  <a:srgbClr val="FFFFFF"/>
                </a:solidFill>
                <a:latin typeface="League Spartan"/>
                <a:ea typeface="League Spartan"/>
                <a:cs typeface="League Spartan"/>
                <a:sym typeface="League Spartan"/>
              </a:rPr>
              <a:t>Ou</a:t>
            </a:r>
            <a:r>
              <a:rPr lang="en-US" b="true" sz="1599" spc="43">
                <a:solidFill>
                  <a:srgbClr val="FFFFFF"/>
                </a:solidFill>
                <a:latin typeface="League Spartan"/>
                <a:ea typeface="League Spartan"/>
                <a:cs typeface="League Spartan"/>
                <a:sym typeface="League Spartan"/>
              </a:rPr>
              <a:t>r Solar System Expertise</a:t>
            </a:r>
          </a:p>
        </p:txBody>
      </p:sp>
      <p:sp>
        <p:nvSpPr>
          <p:cNvPr name="TextBox 32" id="32"/>
          <p:cNvSpPr txBox="true"/>
          <p:nvPr/>
        </p:nvSpPr>
        <p:spPr>
          <a:xfrm rot="0">
            <a:off x="780913" y="4001552"/>
            <a:ext cx="3884942" cy="983615"/>
          </a:xfrm>
          <a:prstGeom prst="rect">
            <a:avLst/>
          </a:prstGeom>
        </p:spPr>
        <p:txBody>
          <a:bodyPr anchor="t" rtlCol="false" tIns="0" lIns="0" bIns="0" rIns="0">
            <a:spAutoFit/>
          </a:bodyPr>
          <a:lstStyle/>
          <a:p>
            <a:pPr algn="l">
              <a:lnSpc>
                <a:spcPts val="1959"/>
              </a:lnSpc>
            </a:pPr>
            <a:r>
              <a:rPr lang="en-US" sz="1399">
                <a:solidFill>
                  <a:srgbClr val="FFFFFF"/>
                </a:solidFill>
                <a:latin typeface="Montserrat"/>
                <a:ea typeface="Montserrat"/>
                <a:cs typeface="Montserrat"/>
                <a:sym typeface="Montserrat"/>
              </a:rPr>
              <a:t>W</a:t>
            </a:r>
            <a:r>
              <a:rPr lang="en-US" sz="1399">
                <a:solidFill>
                  <a:srgbClr val="FFFFFF"/>
                </a:solidFill>
                <a:latin typeface="Montserrat"/>
                <a:ea typeface="Montserrat"/>
                <a:cs typeface="Montserrat"/>
                <a:sym typeface="Montserrat"/>
              </a:rPr>
              <a:t>e deliver efficient and sustainable solar energy solutions, focusing on innovation,</a:t>
            </a:r>
            <a:r>
              <a:rPr lang="en-US" sz="1399">
                <a:solidFill>
                  <a:srgbClr val="FFFFFF"/>
                </a:solidFill>
                <a:latin typeface="Montserrat"/>
                <a:ea typeface="Montserrat"/>
                <a:cs typeface="Montserrat"/>
                <a:sym typeface="Montserrat"/>
              </a:rPr>
              <a:t> reliability, and long-term performance for modern energy needs.</a:t>
            </a:r>
          </a:p>
        </p:txBody>
      </p:sp>
      <p:sp>
        <p:nvSpPr>
          <p:cNvPr name="TextBox 33" id="33"/>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013</a:t>
            </a:r>
          </a:p>
        </p:txBody>
      </p:sp>
      <p:sp>
        <p:nvSpPr>
          <p:cNvPr name="TextBox 34" id="34"/>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35" id="35"/>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sp>
        <p:nvSpPr>
          <p:cNvPr name="AutoShape 2" id="2"/>
          <p:cNvSpPr/>
          <p:nvPr/>
        </p:nvSpPr>
        <p:spPr>
          <a:xfrm>
            <a:off x="756077" y="2467660"/>
            <a:ext cx="1552768"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Freeform 3" id="3"/>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2">
              <a:extLst>
                <a:ext uri="{96DAC541-7B7A-43D3-8B79-37D633B846F1}">
                  <asvg:svgBlip xmlns:asvg="http://schemas.microsoft.com/office/drawing/2016/SVG/main" r:embed="rId3"/>
                </a:ext>
              </a:extLst>
            </a:blip>
            <a:stretch>
              <a:fillRect l="-22796" t="-71127" r="-23295" b="-73557"/>
            </a:stretch>
          </a:blipFill>
        </p:spPr>
      </p:sp>
      <p:grpSp>
        <p:nvGrpSpPr>
          <p:cNvPr name="Group 4" id="4"/>
          <p:cNvGrpSpPr/>
          <p:nvPr/>
        </p:nvGrpSpPr>
        <p:grpSpPr>
          <a:xfrm rot="-5400000">
            <a:off x="-335677" y="3274016"/>
            <a:ext cx="8224340" cy="6611628"/>
            <a:chOff x="0" y="0"/>
            <a:chExt cx="3436304" cy="2762478"/>
          </a:xfrm>
        </p:grpSpPr>
        <p:sp>
          <p:nvSpPr>
            <p:cNvPr name="Freeform 5" id="5"/>
            <p:cNvSpPr/>
            <p:nvPr/>
          </p:nvSpPr>
          <p:spPr>
            <a:xfrm flipH="false" flipV="false" rot="0">
              <a:off x="0" y="0"/>
              <a:ext cx="3436304" cy="2762478"/>
            </a:xfrm>
            <a:custGeom>
              <a:avLst/>
              <a:gdLst/>
              <a:ahLst/>
              <a:cxnLst/>
              <a:rect r="r" b="b" t="t" l="l"/>
              <a:pathLst>
                <a:path h="2762478" w="3436304">
                  <a:moveTo>
                    <a:pt x="0" y="0"/>
                  </a:moveTo>
                  <a:lnTo>
                    <a:pt x="3436304" y="0"/>
                  </a:lnTo>
                  <a:lnTo>
                    <a:pt x="3436304" y="2762478"/>
                  </a:lnTo>
                  <a:lnTo>
                    <a:pt x="0" y="2762478"/>
                  </a:lnTo>
                  <a:close/>
                </a:path>
              </a:pathLst>
            </a:custGeom>
            <a:gradFill rotWithShape="true">
              <a:gsLst>
                <a:gs pos="0">
                  <a:srgbClr val="141257">
                    <a:alpha val="0"/>
                  </a:srgbClr>
                </a:gs>
                <a:gs pos="25000">
                  <a:srgbClr val="FFFFFF">
                    <a:alpha val="100000"/>
                  </a:srgbClr>
                </a:gs>
                <a:gs pos="50000">
                  <a:srgbClr val="FFFFFF">
                    <a:alpha val="100000"/>
                  </a:srgbClr>
                </a:gs>
                <a:gs pos="75000">
                  <a:srgbClr val="FFFFFF">
                    <a:alpha val="100000"/>
                  </a:srgbClr>
                </a:gs>
                <a:gs pos="100000">
                  <a:srgbClr val="141257">
                    <a:alpha val="0"/>
                  </a:srgbClr>
                </a:gs>
              </a:gsLst>
              <a:lin ang="0"/>
            </a:gradFill>
          </p:spPr>
        </p:sp>
        <p:sp>
          <p:nvSpPr>
            <p:cNvPr name="TextBox 6" id="6"/>
            <p:cNvSpPr txBox="true"/>
            <p:nvPr/>
          </p:nvSpPr>
          <p:spPr>
            <a:xfrm>
              <a:off x="0" y="-38100"/>
              <a:ext cx="3436304" cy="2800578"/>
            </a:xfrm>
            <a:prstGeom prst="rect">
              <a:avLst/>
            </a:prstGeom>
          </p:spPr>
          <p:txBody>
            <a:bodyPr anchor="ctr" rtlCol="false" tIns="50800" lIns="50800" bIns="50800" rIns="50800"/>
            <a:lstStyle/>
            <a:p>
              <a:pPr algn="ctr">
                <a:lnSpc>
                  <a:spcPts val="2012"/>
                </a:lnSpc>
              </a:pPr>
            </a:p>
          </p:txBody>
        </p:sp>
      </p:grpSp>
      <p:sp>
        <p:nvSpPr>
          <p:cNvPr name="AutoShape 7" id="7"/>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grpSp>
        <p:nvGrpSpPr>
          <p:cNvPr name="Group 8" id="8"/>
          <p:cNvGrpSpPr/>
          <p:nvPr/>
        </p:nvGrpSpPr>
        <p:grpSpPr>
          <a:xfrm rot="0">
            <a:off x="752493" y="5167753"/>
            <a:ext cx="6051448" cy="1184797"/>
            <a:chOff x="0" y="0"/>
            <a:chExt cx="8068597" cy="1579729"/>
          </a:xfrm>
        </p:grpSpPr>
        <p:sp>
          <p:nvSpPr>
            <p:cNvPr name="Freeform 9" id="9"/>
            <p:cNvSpPr/>
            <p:nvPr/>
          </p:nvSpPr>
          <p:spPr>
            <a:xfrm flipH="false" flipV="false" rot="0">
              <a:off x="5824745" y="0"/>
              <a:ext cx="2243852" cy="1579729"/>
            </a:xfrm>
            <a:custGeom>
              <a:avLst/>
              <a:gdLst/>
              <a:ahLst/>
              <a:cxnLst/>
              <a:rect r="r" b="b" t="t" l="l"/>
              <a:pathLst>
                <a:path h="1579729" w="2243852">
                  <a:moveTo>
                    <a:pt x="0" y="0"/>
                  </a:moveTo>
                  <a:lnTo>
                    <a:pt x="2243852" y="0"/>
                  </a:lnTo>
                  <a:lnTo>
                    <a:pt x="2243852" y="1579729"/>
                  </a:lnTo>
                  <a:lnTo>
                    <a:pt x="0" y="1579729"/>
                  </a:lnTo>
                  <a:lnTo>
                    <a:pt x="0" y="0"/>
                  </a:lnTo>
                  <a:close/>
                </a:path>
              </a:pathLst>
            </a:custGeom>
            <a:blipFill>
              <a:blip r:embed="rId4"/>
              <a:stretch>
                <a:fillRect l="-15144" t="-22715" r="-5244" b="-22715"/>
              </a:stretch>
            </a:blipFill>
          </p:spPr>
        </p:sp>
        <p:sp>
          <p:nvSpPr>
            <p:cNvPr name="Freeform 10" id="10"/>
            <p:cNvSpPr/>
            <p:nvPr/>
          </p:nvSpPr>
          <p:spPr>
            <a:xfrm flipH="false" flipV="false" rot="0">
              <a:off x="2719481" y="151630"/>
              <a:ext cx="2735646" cy="1276469"/>
            </a:xfrm>
            <a:custGeom>
              <a:avLst/>
              <a:gdLst/>
              <a:ahLst/>
              <a:cxnLst/>
              <a:rect r="r" b="b" t="t" l="l"/>
              <a:pathLst>
                <a:path h="1276469" w="2735646">
                  <a:moveTo>
                    <a:pt x="0" y="0"/>
                  </a:moveTo>
                  <a:lnTo>
                    <a:pt x="2735647" y="0"/>
                  </a:lnTo>
                  <a:lnTo>
                    <a:pt x="2735647" y="1276469"/>
                  </a:lnTo>
                  <a:lnTo>
                    <a:pt x="0" y="1276469"/>
                  </a:lnTo>
                  <a:lnTo>
                    <a:pt x="0" y="0"/>
                  </a:lnTo>
                  <a:close/>
                </a:path>
              </a:pathLst>
            </a:custGeom>
            <a:blipFill>
              <a:blip r:embed="rId5"/>
              <a:stretch>
                <a:fillRect l="-21446" t="-58332" r="-21446" b="-58332"/>
              </a:stretch>
            </a:blipFill>
          </p:spPr>
        </p:sp>
        <p:sp>
          <p:nvSpPr>
            <p:cNvPr name="Freeform 11" id="11"/>
            <p:cNvSpPr/>
            <p:nvPr/>
          </p:nvSpPr>
          <p:spPr>
            <a:xfrm flipH="false" flipV="false" rot="0">
              <a:off x="0" y="197699"/>
              <a:ext cx="2349864" cy="1184332"/>
            </a:xfrm>
            <a:custGeom>
              <a:avLst/>
              <a:gdLst/>
              <a:ahLst/>
              <a:cxnLst/>
              <a:rect r="r" b="b" t="t" l="l"/>
              <a:pathLst>
                <a:path h="1184332" w="2349864">
                  <a:moveTo>
                    <a:pt x="0" y="0"/>
                  </a:moveTo>
                  <a:lnTo>
                    <a:pt x="2349864" y="0"/>
                  </a:lnTo>
                  <a:lnTo>
                    <a:pt x="2349864" y="1184331"/>
                  </a:lnTo>
                  <a:lnTo>
                    <a:pt x="0" y="118433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12" id="12"/>
          <p:cNvSpPr/>
          <p:nvPr/>
        </p:nvSpPr>
        <p:spPr>
          <a:xfrm flipH="false" flipV="false" rot="0">
            <a:off x="4930329" y="4070766"/>
            <a:ext cx="1873612" cy="697316"/>
          </a:xfrm>
          <a:custGeom>
            <a:avLst/>
            <a:gdLst/>
            <a:ahLst/>
            <a:cxnLst/>
            <a:rect r="r" b="b" t="t" l="l"/>
            <a:pathLst>
              <a:path h="697316" w="1873612">
                <a:moveTo>
                  <a:pt x="0" y="0"/>
                </a:moveTo>
                <a:lnTo>
                  <a:pt x="1873612" y="0"/>
                </a:lnTo>
                <a:lnTo>
                  <a:pt x="1873612" y="697316"/>
                </a:lnTo>
                <a:lnTo>
                  <a:pt x="0" y="697316"/>
                </a:lnTo>
                <a:lnTo>
                  <a:pt x="0" y="0"/>
                </a:lnTo>
                <a:close/>
              </a:path>
            </a:pathLst>
          </a:custGeom>
          <a:blipFill>
            <a:blip r:embed="rId8"/>
            <a:stretch>
              <a:fillRect l="-21849" t="-14350" r="-21849" b="-14350"/>
            </a:stretch>
          </a:blipFill>
        </p:spPr>
      </p:sp>
      <p:sp>
        <p:nvSpPr>
          <p:cNvPr name="Freeform 13" id="13"/>
          <p:cNvSpPr/>
          <p:nvPr/>
        </p:nvSpPr>
        <p:spPr>
          <a:xfrm flipH="false" flipV="false" rot="0">
            <a:off x="2742497" y="3927264"/>
            <a:ext cx="1888382" cy="984319"/>
          </a:xfrm>
          <a:custGeom>
            <a:avLst/>
            <a:gdLst/>
            <a:ahLst/>
            <a:cxnLst/>
            <a:rect r="r" b="b" t="t" l="l"/>
            <a:pathLst>
              <a:path h="984319" w="1888382">
                <a:moveTo>
                  <a:pt x="0" y="0"/>
                </a:moveTo>
                <a:lnTo>
                  <a:pt x="1888382" y="0"/>
                </a:lnTo>
                <a:lnTo>
                  <a:pt x="1888382" y="984320"/>
                </a:lnTo>
                <a:lnTo>
                  <a:pt x="0" y="984320"/>
                </a:lnTo>
                <a:lnTo>
                  <a:pt x="0" y="0"/>
                </a:lnTo>
                <a:close/>
              </a:path>
            </a:pathLst>
          </a:custGeom>
          <a:blipFill>
            <a:blip r:embed="rId9"/>
            <a:stretch>
              <a:fillRect l="0" t="0" r="0" b="0"/>
            </a:stretch>
          </a:blipFill>
        </p:spPr>
      </p:sp>
      <p:sp>
        <p:nvSpPr>
          <p:cNvPr name="Freeform 14" id="14"/>
          <p:cNvSpPr/>
          <p:nvPr/>
        </p:nvSpPr>
        <p:spPr>
          <a:xfrm flipH="false" flipV="false" rot="0">
            <a:off x="752493" y="3949239"/>
            <a:ext cx="1690553" cy="940370"/>
          </a:xfrm>
          <a:custGeom>
            <a:avLst/>
            <a:gdLst/>
            <a:ahLst/>
            <a:cxnLst/>
            <a:rect r="r" b="b" t="t" l="l"/>
            <a:pathLst>
              <a:path h="940370" w="1690553">
                <a:moveTo>
                  <a:pt x="0" y="0"/>
                </a:moveTo>
                <a:lnTo>
                  <a:pt x="1690553" y="0"/>
                </a:lnTo>
                <a:lnTo>
                  <a:pt x="1690553" y="940370"/>
                </a:lnTo>
                <a:lnTo>
                  <a:pt x="0" y="940370"/>
                </a:lnTo>
                <a:lnTo>
                  <a:pt x="0" y="0"/>
                </a:lnTo>
                <a:close/>
              </a:path>
            </a:pathLst>
          </a:custGeom>
          <a:blipFill>
            <a:blip r:embed="rId10"/>
            <a:stretch>
              <a:fillRect l="0" t="0" r="0" b="0"/>
            </a:stretch>
          </a:blipFill>
        </p:spPr>
      </p:sp>
      <p:grpSp>
        <p:nvGrpSpPr>
          <p:cNvPr name="Group 15" id="15"/>
          <p:cNvGrpSpPr/>
          <p:nvPr/>
        </p:nvGrpSpPr>
        <p:grpSpPr>
          <a:xfrm rot="0">
            <a:off x="756000" y="6464719"/>
            <a:ext cx="6054608" cy="1497222"/>
            <a:chOff x="0" y="0"/>
            <a:chExt cx="8072811" cy="1996296"/>
          </a:xfrm>
        </p:grpSpPr>
        <p:sp>
          <p:nvSpPr>
            <p:cNvPr name="Freeform 16" id="16"/>
            <p:cNvSpPr/>
            <p:nvPr/>
          </p:nvSpPr>
          <p:spPr>
            <a:xfrm flipH="false" flipV="false" rot="0">
              <a:off x="0" y="0"/>
              <a:ext cx="2147636" cy="1996296"/>
            </a:xfrm>
            <a:custGeom>
              <a:avLst/>
              <a:gdLst/>
              <a:ahLst/>
              <a:cxnLst/>
              <a:rect r="r" b="b" t="t" l="l"/>
              <a:pathLst>
                <a:path h="1996296" w="2147636">
                  <a:moveTo>
                    <a:pt x="0" y="0"/>
                  </a:moveTo>
                  <a:lnTo>
                    <a:pt x="2147636" y="0"/>
                  </a:lnTo>
                  <a:lnTo>
                    <a:pt x="2147636" y="1996296"/>
                  </a:lnTo>
                  <a:lnTo>
                    <a:pt x="0" y="1996296"/>
                  </a:lnTo>
                  <a:lnTo>
                    <a:pt x="0" y="0"/>
                  </a:lnTo>
                  <a:close/>
                </a:path>
              </a:pathLst>
            </a:custGeom>
            <a:blipFill>
              <a:blip r:embed="rId11"/>
              <a:stretch>
                <a:fillRect l="-14933" t="-8188" r="-10065" b="-26286"/>
              </a:stretch>
            </a:blipFill>
          </p:spPr>
        </p:sp>
        <p:sp>
          <p:nvSpPr>
            <p:cNvPr name="Freeform 17" id="17"/>
            <p:cNvSpPr/>
            <p:nvPr/>
          </p:nvSpPr>
          <p:spPr>
            <a:xfrm flipH="false" flipV="false" rot="0">
              <a:off x="3149016" y="129123"/>
              <a:ext cx="1424265" cy="1738049"/>
            </a:xfrm>
            <a:custGeom>
              <a:avLst/>
              <a:gdLst/>
              <a:ahLst/>
              <a:cxnLst/>
              <a:rect r="r" b="b" t="t" l="l"/>
              <a:pathLst>
                <a:path h="1738049" w="1424265">
                  <a:moveTo>
                    <a:pt x="0" y="0"/>
                  </a:moveTo>
                  <a:lnTo>
                    <a:pt x="1424265" y="0"/>
                  </a:lnTo>
                  <a:lnTo>
                    <a:pt x="1424265" y="1738050"/>
                  </a:lnTo>
                  <a:lnTo>
                    <a:pt x="0" y="1738050"/>
                  </a:lnTo>
                  <a:lnTo>
                    <a:pt x="0" y="0"/>
                  </a:lnTo>
                  <a:close/>
                </a:path>
              </a:pathLst>
            </a:custGeom>
            <a:blipFill>
              <a:blip r:embed="rId12"/>
              <a:stretch>
                <a:fillRect l="-41192" t="-24729" r="-41192" b="-24729"/>
              </a:stretch>
            </a:blipFill>
          </p:spPr>
        </p:sp>
        <p:sp>
          <p:nvSpPr>
            <p:cNvPr name="Freeform 18" id="18"/>
            <p:cNvSpPr/>
            <p:nvPr/>
          </p:nvSpPr>
          <p:spPr>
            <a:xfrm flipH="false" flipV="false" rot="0">
              <a:off x="5574662" y="575085"/>
              <a:ext cx="2498149" cy="846126"/>
            </a:xfrm>
            <a:custGeom>
              <a:avLst/>
              <a:gdLst/>
              <a:ahLst/>
              <a:cxnLst/>
              <a:rect r="r" b="b" t="t" l="l"/>
              <a:pathLst>
                <a:path h="846126" w="2498149">
                  <a:moveTo>
                    <a:pt x="0" y="0"/>
                  </a:moveTo>
                  <a:lnTo>
                    <a:pt x="2498149" y="0"/>
                  </a:lnTo>
                  <a:lnTo>
                    <a:pt x="2498149" y="846126"/>
                  </a:lnTo>
                  <a:lnTo>
                    <a:pt x="0" y="846126"/>
                  </a:lnTo>
                  <a:lnTo>
                    <a:pt x="0" y="0"/>
                  </a:lnTo>
                  <a:close/>
                </a:path>
              </a:pathLst>
            </a:custGeom>
            <a:blipFill>
              <a:blip r:embed="rId13"/>
              <a:stretch>
                <a:fillRect l="-11199" t="-70384" r="-11199" b="-70384"/>
              </a:stretch>
            </a:blipFill>
          </p:spPr>
        </p:sp>
      </p:grpSp>
      <p:sp>
        <p:nvSpPr>
          <p:cNvPr name="Freeform 19" id="19"/>
          <p:cNvSpPr/>
          <p:nvPr/>
        </p:nvSpPr>
        <p:spPr>
          <a:xfrm flipH="false" flipV="false" rot="0">
            <a:off x="3879104" y="7992315"/>
            <a:ext cx="1024308" cy="1022488"/>
          </a:xfrm>
          <a:custGeom>
            <a:avLst/>
            <a:gdLst/>
            <a:ahLst/>
            <a:cxnLst/>
            <a:rect r="r" b="b" t="t" l="l"/>
            <a:pathLst>
              <a:path h="1022488" w="1024308">
                <a:moveTo>
                  <a:pt x="0" y="0"/>
                </a:moveTo>
                <a:lnTo>
                  <a:pt x="1024308" y="0"/>
                </a:lnTo>
                <a:lnTo>
                  <a:pt x="1024308" y="1022488"/>
                </a:lnTo>
                <a:lnTo>
                  <a:pt x="0" y="1022488"/>
                </a:lnTo>
                <a:lnTo>
                  <a:pt x="0" y="0"/>
                </a:lnTo>
                <a:close/>
              </a:path>
            </a:pathLst>
          </a:custGeom>
          <a:blipFill>
            <a:blip r:embed="rId14"/>
            <a:stretch>
              <a:fillRect l="0" t="-8471" r="0" b="-8471"/>
            </a:stretch>
          </a:blipFill>
        </p:spPr>
      </p:sp>
      <p:sp>
        <p:nvSpPr>
          <p:cNvPr name="Freeform 20" id="20"/>
          <p:cNvSpPr/>
          <p:nvPr/>
        </p:nvSpPr>
        <p:spPr>
          <a:xfrm flipH="false" flipV="false" rot="0">
            <a:off x="756068" y="8026224"/>
            <a:ext cx="2805709" cy="954670"/>
          </a:xfrm>
          <a:custGeom>
            <a:avLst/>
            <a:gdLst/>
            <a:ahLst/>
            <a:cxnLst/>
            <a:rect r="r" b="b" t="t" l="l"/>
            <a:pathLst>
              <a:path h="954670" w="2805709">
                <a:moveTo>
                  <a:pt x="0" y="0"/>
                </a:moveTo>
                <a:lnTo>
                  <a:pt x="2805709" y="0"/>
                </a:lnTo>
                <a:lnTo>
                  <a:pt x="2805709" y="954670"/>
                </a:lnTo>
                <a:lnTo>
                  <a:pt x="0" y="954670"/>
                </a:lnTo>
                <a:lnTo>
                  <a:pt x="0" y="0"/>
                </a:lnTo>
                <a:close/>
              </a:path>
            </a:pathLst>
          </a:custGeom>
          <a:blipFill>
            <a:blip r:embed="rId15"/>
            <a:stretch>
              <a:fillRect l="0" t="0" r="0" b="0"/>
            </a:stretch>
          </a:blipFill>
        </p:spPr>
      </p:sp>
      <p:sp>
        <p:nvSpPr>
          <p:cNvPr name="Freeform 21" id="21"/>
          <p:cNvSpPr/>
          <p:nvPr/>
        </p:nvSpPr>
        <p:spPr>
          <a:xfrm flipH="false" flipV="false" rot="0">
            <a:off x="5220740" y="7961941"/>
            <a:ext cx="1583192" cy="1083237"/>
          </a:xfrm>
          <a:custGeom>
            <a:avLst/>
            <a:gdLst/>
            <a:ahLst/>
            <a:cxnLst/>
            <a:rect r="r" b="b" t="t" l="l"/>
            <a:pathLst>
              <a:path h="1083237" w="1583192">
                <a:moveTo>
                  <a:pt x="0" y="0"/>
                </a:moveTo>
                <a:lnTo>
                  <a:pt x="1583192" y="0"/>
                </a:lnTo>
                <a:lnTo>
                  <a:pt x="1583192" y="1083237"/>
                </a:lnTo>
                <a:lnTo>
                  <a:pt x="0" y="1083237"/>
                </a:lnTo>
                <a:lnTo>
                  <a:pt x="0" y="0"/>
                </a:lnTo>
                <a:close/>
              </a:path>
            </a:pathLst>
          </a:custGeom>
          <a:blipFill>
            <a:blip r:embed="rId16"/>
            <a:stretch>
              <a:fillRect l="0" t="0" r="0" b="0"/>
            </a:stretch>
          </a:blipFill>
        </p:spPr>
      </p:sp>
      <p:sp>
        <p:nvSpPr>
          <p:cNvPr name="TextBox 22" id="22"/>
          <p:cNvSpPr txBox="true"/>
          <p:nvPr/>
        </p:nvSpPr>
        <p:spPr>
          <a:xfrm rot="0">
            <a:off x="756000" y="1819923"/>
            <a:ext cx="4726404" cy="537591"/>
          </a:xfrm>
          <a:prstGeom prst="rect">
            <a:avLst/>
          </a:prstGeom>
        </p:spPr>
        <p:txBody>
          <a:bodyPr anchor="t" rtlCol="false" tIns="0" lIns="0" bIns="0" rIns="0">
            <a:spAutoFit/>
          </a:bodyPr>
          <a:lstStyle/>
          <a:p>
            <a:pPr algn="l">
              <a:lnSpc>
                <a:spcPts val="4212"/>
              </a:lnSpc>
            </a:pPr>
            <a:r>
              <a:rPr lang="en-US" b="true" sz="3600">
                <a:solidFill>
                  <a:srgbClr val="FFFFFF"/>
                </a:solidFill>
                <a:latin typeface="League Spartan"/>
                <a:ea typeface="League Spartan"/>
                <a:cs typeface="League Spartan"/>
                <a:sym typeface="League Spartan"/>
              </a:rPr>
              <a:t>OUR CLIENTS</a:t>
            </a:r>
          </a:p>
        </p:txBody>
      </p:sp>
      <p:sp>
        <p:nvSpPr>
          <p:cNvPr name="TextBox 23" id="23"/>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014</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sp>
        <p:nvSpPr>
          <p:cNvPr name="Freeform 2" id="2"/>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2">
              <a:extLst>
                <a:ext uri="{96DAC541-7B7A-43D3-8B79-37D633B846F1}">
                  <asvg:svgBlip xmlns:asvg="http://schemas.microsoft.com/office/drawing/2016/SVG/main" r:embed="rId3"/>
                </a:ext>
              </a:extLst>
            </a:blip>
            <a:stretch>
              <a:fillRect l="-22796" t="-71127" r="-23295" b="-73557"/>
            </a:stretch>
          </a:blipFill>
        </p:spPr>
      </p:sp>
      <p:grpSp>
        <p:nvGrpSpPr>
          <p:cNvPr name="Group 3" id="3"/>
          <p:cNvGrpSpPr/>
          <p:nvPr/>
        </p:nvGrpSpPr>
        <p:grpSpPr>
          <a:xfrm rot="-5400000">
            <a:off x="42323" y="2896016"/>
            <a:ext cx="7468340" cy="6611628"/>
            <a:chOff x="0" y="0"/>
            <a:chExt cx="3120431" cy="2762478"/>
          </a:xfrm>
        </p:grpSpPr>
        <p:sp>
          <p:nvSpPr>
            <p:cNvPr name="Freeform 4" id="4"/>
            <p:cNvSpPr/>
            <p:nvPr/>
          </p:nvSpPr>
          <p:spPr>
            <a:xfrm flipH="false" flipV="false" rot="0">
              <a:off x="0" y="0"/>
              <a:ext cx="3120431" cy="2762478"/>
            </a:xfrm>
            <a:custGeom>
              <a:avLst/>
              <a:gdLst/>
              <a:ahLst/>
              <a:cxnLst/>
              <a:rect r="r" b="b" t="t" l="l"/>
              <a:pathLst>
                <a:path h="2762478" w="3120431">
                  <a:moveTo>
                    <a:pt x="0" y="0"/>
                  </a:moveTo>
                  <a:lnTo>
                    <a:pt x="3120431" y="0"/>
                  </a:lnTo>
                  <a:lnTo>
                    <a:pt x="3120431" y="2762478"/>
                  </a:lnTo>
                  <a:lnTo>
                    <a:pt x="0" y="2762478"/>
                  </a:lnTo>
                  <a:close/>
                </a:path>
              </a:pathLst>
            </a:custGeom>
            <a:gradFill rotWithShape="true">
              <a:gsLst>
                <a:gs pos="0">
                  <a:srgbClr val="141257">
                    <a:alpha val="0"/>
                  </a:srgbClr>
                </a:gs>
                <a:gs pos="25000">
                  <a:srgbClr val="FFFFFF">
                    <a:alpha val="100000"/>
                  </a:srgbClr>
                </a:gs>
                <a:gs pos="50000">
                  <a:srgbClr val="FFFFFF">
                    <a:alpha val="100000"/>
                  </a:srgbClr>
                </a:gs>
                <a:gs pos="75000">
                  <a:srgbClr val="FFFFFF">
                    <a:alpha val="100000"/>
                  </a:srgbClr>
                </a:gs>
                <a:gs pos="100000">
                  <a:srgbClr val="141257">
                    <a:alpha val="0"/>
                  </a:srgbClr>
                </a:gs>
              </a:gsLst>
              <a:lin ang="0"/>
            </a:gradFill>
          </p:spPr>
        </p:sp>
        <p:sp>
          <p:nvSpPr>
            <p:cNvPr name="TextBox 5" id="5"/>
            <p:cNvSpPr txBox="true"/>
            <p:nvPr/>
          </p:nvSpPr>
          <p:spPr>
            <a:xfrm>
              <a:off x="0" y="-38100"/>
              <a:ext cx="3120431" cy="2800578"/>
            </a:xfrm>
            <a:prstGeom prst="rect">
              <a:avLst/>
            </a:prstGeom>
          </p:spPr>
          <p:txBody>
            <a:bodyPr anchor="ctr" rtlCol="false" tIns="50800" lIns="50800" bIns="50800" rIns="50800"/>
            <a:lstStyle/>
            <a:p>
              <a:pPr algn="ctr">
                <a:lnSpc>
                  <a:spcPts val="2012"/>
                </a:lnSpc>
              </a:pPr>
            </a:p>
          </p:txBody>
        </p:sp>
      </p:grpSp>
      <p:grpSp>
        <p:nvGrpSpPr>
          <p:cNvPr name="Group 6" id="6"/>
          <p:cNvGrpSpPr/>
          <p:nvPr/>
        </p:nvGrpSpPr>
        <p:grpSpPr>
          <a:xfrm rot="0">
            <a:off x="1769849" y="8575269"/>
            <a:ext cx="4026911" cy="801661"/>
            <a:chOff x="0" y="0"/>
            <a:chExt cx="5369214" cy="1068882"/>
          </a:xfrm>
        </p:grpSpPr>
        <p:sp>
          <p:nvSpPr>
            <p:cNvPr name="Freeform 7" id="7"/>
            <p:cNvSpPr/>
            <p:nvPr/>
          </p:nvSpPr>
          <p:spPr>
            <a:xfrm flipH="false" flipV="false" rot="0">
              <a:off x="0" y="51861"/>
              <a:ext cx="2531568" cy="965160"/>
            </a:xfrm>
            <a:custGeom>
              <a:avLst/>
              <a:gdLst/>
              <a:ahLst/>
              <a:cxnLst/>
              <a:rect r="r" b="b" t="t" l="l"/>
              <a:pathLst>
                <a:path h="965160" w="2531568">
                  <a:moveTo>
                    <a:pt x="0" y="0"/>
                  </a:moveTo>
                  <a:lnTo>
                    <a:pt x="2531568" y="0"/>
                  </a:lnTo>
                  <a:lnTo>
                    <a:pt x="2531568" y="965160"/>
                  </a:lnTo>
                  <a:lnTo>
                    <a:pt x="0" y="965160"/>
                  </a:lnTo>
                  <a:lnTo>
                    <a:pt x="0" y="0"/>
                  </a:lnTo>
                  <a:close/>
                </a:path>
              </a:pathLst>
            </a:custGeom>
            <a:blipFill>
              <a:blip r:embed="rId4"/>
              <a:stretch>
                <a:fillRect l="0" t="0" r="0" b="0"/>
              </a:stretch>
            </a:blipFill>
          </p:spPr>
        </p:sp>
        <p:sp>
          <p:nvSpPr>
            <p:cNvPr name="Freeform 8" id="8"/>
            <p:cNvSpPr/>
            <p:nvPr/>
          </p:nvSpPr>
          <p:spPr>
            <a:xfrm flipH="false" flipV="false" rot="0">
              <a:off x="3082835" y="0"/>
              <a:ext cx="2286379" cy="1068882"/>
            </a:xfrm>
            <a:custGeom>
              <a:avLst/>
              <a:gdLst/>
              <a:ahLst/>
              <a:cxnLst/>
              <a:rect r="r" b="b" t="t" l="l"/>
              <a:pathLst>
                <a:path h="1068882" w="2286379">
                  <a:moveTo>
                    <a:pt x="0" y="0"/>
                  </a:moveTo>
                  <a:lnTo>
                    <a:pt x="2286379" y="0"/>
                  </a:lnTo>
                  <a:lnTo>
                    <a:pt x="2286379" y="1068882"/>
                  </a:lnTo>
                  <a:lnTo>
                    <a:pt x="0" y="10688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9" id="9"/>
          <p:cNvGrpSpPr/>
          <p:nvPr/>
        </p:nvGrpSpPr>
        <p:grpSpPr>
          <a:xfrm rot="0">
            <a:off x="759173" y="3977260"/>
            <a:ext cx="6048262" cy="1087129"/>
            <a:chOff x="0" y="0"/>
            <a:chExt cx="8064350" cy="1449505"/>
          </a:xfrm>
        </p:grpSpPr>
        <p:sp>
          <p:nvSpPr>
            <p:cNvPr name="Freeform 10" id="10"/>
            <p:cNvSpPr/>
            <p:nvPr/>
          </p:nvSpPr>
          <p:spPr>
            <a:xfrm flipH="false" flipV="false" rot="0">
              <a:off x="0" y="84746"/>
              <a:ext cx="4817184" cy="1280012"/>
            </a:xfrm>
            <a:custGeom>
              <a:avLst/>
              <a:gdLst/>
              <a:ahLst/>
              <a:cxnLst/>
              <a:rect r="r" b="b" t="t" l="l"/>
              <a:pathLst>
                <a:path h="1280012" w="4817184">
                  <a:moveTo>
                    <a:pt x="0" y="0"/>
                  </a:moveTo>
                  <a:lnTo>
                    <a:pt x="4817184" y="0"/>
                  </a:lnTo>
                  <a:lnTo>
                    <a:pt x="4817184" y="1280013"/>
                  </a:lnTo>
                  <a:lnTo>
                    <a:pt x="0" y="1280013"/>
                  </a:lnTo>
                  <a:lnTo>
                    <a:pt x="0" y="0"/>
                  </a:lnTo>
                  <a:close/>
                </a:path>
              </a:pathLst>
            </a:custGeom>
            <a:blipFill>
              <a:blip r:embed="rId7"/>
              <a:stretch>
                <a:fillRect l="-4267" t="0" r="-4267" b="0"/>
              </a:stretch>
            </a:blipFill>
          </p:spPr>
        </p:sp>
        <p:sp>
          <p:nvSpPr>
            <p:cNvPr name="Freeform 11" id="11"/>
            <p:cNvSpPr/>
            <p:nvPr/>
          </p:nvSpPr>
          <p:spPr>
            <a:xfrm flipH="false" flipV="false" rot="0">
              <a:off x="5386281" y="0"/>
              <a:ext cx="2678069" cy="1449505"/>
            </a:xfrm>
            <a:custGeom>
              <a:avLst/>
              <a:gdLst/>
              <a:ahLst/>
              <a:cxnLst/>
              <a:rect r="r" b="b" t="t" l="l"/>
              <a:pathLst>
                <a:path h="1449505" w="2678069">
                  <a:moveTo>
                    <a:pt x="0" y="0"/>
                  </a:moveTo>
                  <a:lnTo>
                    <a:pt x="2678069" y="0"/>
                  </a:lnTo>
                  <a:lnTo>
                    <a:pt x="2678069" y="1449505"/>
                  </a:lnTo>
                  <a:lnTo>
                    <a:pt x="0" y="144950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grpSp>
        <p:nvGrpSpPr>
          <p:cNvPr name="Group 12" id="12"/>
          <p:cNvGrpSpPr/>
          <p:nvPr/>
        </p:nvGrpSpPr>
        <p:grpSpPr>
          <a:xfrm rot="0">
            <a:off x="759173" y="5563428"/>
            <a:ext cx="6048262" cy="1003353"/>
            <a:chOff x="0" y="0"/>
            <a:chExt cx="8064350" cy="1337804"/>
          </a:xfrm>
        </p:grpSpPr>
        <p:sp>
          <p:nvSpPr>
            <p:cNvPr name="Freeform 13" id="13"/>
            <p:cNvSpPr/>
            <p:nvPr/>
          </p:nvSpPr>
          <p:spPr>
            <a:xfrm flipH="false" flipV="false" rot="0">
              <a:off x="0" y="0"/>
              <a:ext cx="1952999" cy="1337804"/>
            </a:xfrm>
            <a:custGeom>
              <a:avLst/>
              <a:gdLst/>
              <a:ahLst/>
              <a:cxnLst/>
              <a:rect r="r" b="b" t="t" l="l"/>
              <a:pathLst>
                <a:path h="1337804" w="1952999">
                  <a:moveTo>
                    <a:pt x="0" y="0"/>
                  </a:moveTo>
                  <a:lnTo>
                    <a:pt x="1952999" y="0"/>
                  </a:lnTo>
                  <a:lnTo>
                    <a:pt x="1952999" y="1337804"/>
                  </a:lnTo>
                  <a:lnTo>
                    <a:pt x="0" y="1337804"/>
                  </a:lnTo>
                  <a:lnTo>
                    <a:pt x="0" y="0"/>
                  </a:lnTo>
                  <a:close/>
                </a:path>
              </a:pathLst>
            </a:custGeom>
            <a:blipFill>
              <a:blip r:embed="rId10"/>
              <a:stretch>
                <a:fillRect l="0" t="0" r="0" b="0"/>
              </a:stretch>
            </a:blipFill>
          </p:spPr>
        </p:sp>
        <p:sp>
          <p:nvSpPr>
            <p:cNvPr name="Freeform 14" id="14"/>
            <p:cNvSpPr/>
            <p:nvPr/>
          </p:nvSpPr>
          <p:spPr>
            <a:xfrm flipH="false" flipV="false" rot="0">
              <a:off x="5783333" y="136041"/>
              <a:ext cx="2281017" cy="1065722"/>
            </a:xfrm>
            <a:custGeom>
              <a:avLst/>
              <a:gdLst/>
              <a:ahLst/>
              <a:cxnLst/>
              <a:rect r="r" b="b" t="t" l="l"/>
              <a:pathLst>
                <a:path h="1065722" w="2281017">
                  <a:moveTo>
                    <a:pt x="0" y="0"/>
                  </a:moveTo>
                  <a:lnTo>
                    <a:pt x="2281017" y="0"/>
                  </a:lnTo>
                  <a:lnTo>
                    <a:pt x="2281017" y="1065722"/>
                  </a:lnTo>
                  <a:lnTo>
                    <a:pt x="0" y="1065722"/>
                  </a:lnTo>
                  <a:lnTo>
                    <a:pt x="0" y="0"/>
                  </a:lnTo>
                  <a:close/>
                </a:path>
              </a:pathLst>
            </a:custGeom>
            <a:blipFill>
              <a:blip r:embed="rId11"/>
              <a:stretch>
                <a:fillRect l="-8205" t="-15168" r="-10070" b="-36723"/>
              </a:stretch>
            </a:blipFill>
          </p:spPr>
        </p:sp>
        <p:sp>
          <p:nvSpPr>
            <p:cNvPr name="Freeform 15" id="15"/>
            <p:cNvSpPr/>
            <p:nvPr/>
          </p:nvSpPr>
          <p:spPr>
            <a:xfrm flipH="false" flipV="false" rot="0">
              <a:off x="2286276" y="118440"/>
              <a:ext cx="3166857" cy="1100924"/>
            </a:xfrm>
            <a:custGeom>
              <a:avLst/>
              <a:gdLst/>
              <a:ahLst/>
              <a:cxnLst/>
              <a:rect r="r" b="b" t="t" l="l"/>
              <a:pathLst>
                <a:path h="1100924" w="3166857">
                  <a:moveTo>
                    <a:pt x="0" y="0"/>
                  </a:moveTo>
                  <a:lnTo>
                    <a:pt x="3166857" y="0"/>
                  </a:lnTo>
                  <a:lnTo>
                    <a:pt x="3166857" y="1100924"/>
                  </a:lnTo>
                  <a:lnTo>
                    <a:pt x="0" y="1100924"/>
                  </a:lnTo>
                  <a:lnTo>
                    <a:pt x="0" y="0"/>
                  </a:lnTo>
                  <a:close/>
                </a:path>
              </a:pathLst>
            </a:custGeom>
            <a:blipFill>
              <a:blip r:embed="rId12"/>
              <a:stretch>
                <a:fillRect l="0" t="0" r="0" b="0"/>
              </a:stretch>
            </a:blipFill>
          </p:spPr>
        </p:sp>
      </p:grpSp>
      <p:grpSp>
        <p:nvGrpSpPr>
          <p:cNvPr name="Group 16" id="16"/>
          <p:cNvGrpSpPr/>
          <p:nvPr/>
        </p:nvGrpSpPr>
        <p:grpSpPr>
          <a:xfrm rot="0">
            <a:off x="756000" y="7065820"/>
            <a:ext cx="6054608" cy="706232"/>
            <a:chOff x="0" y="0"/>
            <a:chExt cx="8072811" cy="941642"/>
          </a:xfrm>
        </p:grpSpPr>
        <p:sp>
          <p:nvSpPr>
            <p:cNvPr name="Freeform 17" id="17"/>
            <p:cNvSpPr/>
            <p:nvPr/>
          </p:nvSpPr>
          <p:spPr>
            <a:xfrm flipH="false" flipV="false" rot="0">
              <a:off x="0" y="0"/>
              <a:ext cx="2139503" cy="941642"/>
            </a:xfrm>
            <a:custGeom>
              <a:avLst/>
              <a:gdLst/>
              <a:ahLst/>
              <a:cxnLst/>
              <a:rect r="r" b="b" t="t" l="l"/>
              <a:pathLst>
                <a:path h="941642" w="2139503">
                  <a:moveTo>
                    <a:pt x="0" y="0"/>
                  </a:moveTo>
                  <a:lnTo>
                    <a:pt x="2139503" y="0"/>
                  </a:lnTo>
                  <a:lnTo>
                    <a:pt x="2139503" y="941642"/>
                  </a:lnTo>
                  <a:lnTo>
                    <a:pt x="0" y="941642"/>
                  </a:lnTo>
                  <a:lnTo>
                    <a:pt x="0" y="0"/>
                  </a:lnTo>
                  <a:close/>
                </a:path>
              </a:pathLst>
            </a:custGeom>
            <a:blipFill>
              <a:blip r:embed="rId13"/>
              <a:stretch>
                <a:fillRect l="-8577" t="-83092" r="-8577" b="-83092"/>
              </a:stretch>
            </a:blipFill>
          </p:spPr>
        </p:sp>
        <p:sp>
          <p:nvSpPr>
            <p:cNvPr name="Freeform 18" id="18"/>
            <p:cNvSpPr/>
            <p:nvPr/>
          </p:nvSpPr>
          <p:spPr>
            <a:xfrm flipH="false" flipV="false" rot="0">
              <a:off x="2417371" y="203940"/>
              <a:ext cx="2691145" cy="533762"/>
            </a:xfrm>
            <a:custGeom>
              <a:avLst/>
              <a:gdLst/>
              <a:ahLst/>
              <a:cxnLst/>
              <a:rect r="r" b="b" t="t" l="l"/>
              <a:pathLst>
                <a:path h="533762" w="2691145">
                  <a:moveTo>
                    <a:pt x="0" y="0"/>
                  </a:moveTo>
                  <a:lnTo>
                    <a:pt x="2691145" y="0"/>
                  </a:lnTo>
                  <a:lnTo>
                    <a:pt x="2691145" y="533762"/>
                  </a:lnTo>
                  <a:lnTo>
                    <a:pt x="0" y="533762"/>
                  </a:lnTo>
                  <a:lnTo>
                    <a:pt x="0" y="0"/>
                  </a:lnTo>
                  <a:close/>
                </a:path>
              </a:pathLst>
            </a:custGeom>
            <a:blipFill>
              <a:blip r:embed="rId14">
                <a:extLst>
                  <a:ext uri="{96DAC541-7B7A-43D3-8B79-37D633B846F1}">
                    <asvg:svgBlip xmlns:asvg="http://schemas.microsoft.com/office/drawing/2016/SVG/main" r:embed="rId15"/>
                  </a:ext>
                </a:extLst>
              </a:blip>
              <a:stretch>
                <a:fillRect l="-14277" t="0" r="-15056" b="0"/>
              </a:stretch>
            </a:blipFill>
          </p:spPr>
        </p:sp>
        <p:sp>
          <p:nvSpPr>
            <p:cNvPr name="Freeform 19" id="19"/>
            <p:cNvSpPr/>
            <p:nvPr/>
          </p:nvSpPr>
          <p:spPr>
            <a:xfrm flipH="false" flipV="false" rot="0">
              <a:off x="5386383" y="89910"/>
              <a:ext cx="2686427" cy="761823"/>
            </a:xfrm>
            <a:custGeom>
              <a:avLst/>
              <a:gdLst/>
              <a:ahLst/>
              <a:cxnLst/>
              <a:rect r="r" b="b" t="t" l="l"/>
              <a:pathLst>
                <a:path h="761823" w="2686427">
                  <a:moveTo>
                    <a:pt x="0" y="0"/>
                  </a:moveTo>
                  <a:lnTo>
                    <a:pt x="2686428" y="0"/>
                  </a:lnTo>
                  <a:lnTo>
                    <a:pt x="2686428" y="761822"/>
                  </a:lnTo>
                  <a:lnTo>
                    <a:pt x="0" y="76182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sp>
        <p:nvSpPr>
          <p:cNvPr name="AutoShape 20" id="20"/>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21" id="21"/>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014</a:t>
            </a:r>
          </a:p>
        </p:txBody>
      </p:sp>
      <p:sp>
        <p:nvSpPr>
          <p:cNvPr name="AutoShape 22" id="22"/>
          <p:cNvSpPr/>
          <p:nvPr/>
        </p:nvSpPr>
        <p:spPr>
          <a:xfrm>
            <a:off x="756077" y="2467660"/>
            <a:ext cx="1552768"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23" id="23"/>
          <p:cNvSpPr txBox="true"/>
          <p:nvPr/>
        </p:nvSpPr>
        <p:spPr>
          <a:xfrm rot="0">
            <a:off x="756000" y="1819923"/>
            <a:ext cx="4726404" cy="537591"/>
          </a:xfrm>
          <a:prstGeom prst="rect">
            <a:avLst/>
          </a:prstGeom>
        </p:spPr>
        <p:txBody>
          <a:bodyPr anchor="t" rtlCol="false" tIns="0" lIns="0" bIns="0" rIns="0">
            <a:spAutoFit/>
          </a:bodyPr>
          <a:lstStyle/>
          <a:p>
            <a:pPr algn="l">
              <a:lnSpc>
                <a:spcPts val="4212"/>
              </a:lnSpc>
            </a:pPr>
            <a:r>
              <a:rPr lang="en-US" b="true" sz="3600">
                <a:solidFill>
                  <a:srgbClr val="FFFFFF"/>
                </a:solidFill>
                <a:latin typeface="League Spartan"/>
                <a:ea typeface="League Spartan"/>
                <a:cs typeface="League Spartan"/>
                <a:sym typeface="League Spartan"/>
              </a:rPr>
              <a:t>OUR CLIENTS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63942" t="-2138" r="-51031" b="0"/>
            </a:stretch>
          </a:blipFill>
        </p:spPr>
      </p:sp>
      <p:sp>
        <p:nvSpPr>
          <p:cNvPr name="Freeform 3" id="3"/>
          <p:cNvSpPr/>
          <p:nvPr/>
        </p:nvSpPr>
        <p:spPr>
          <a:xfrm flipH="false" flipV="false" rot="0">
            <a:off x="0" y="4342390"/>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0" y="-1442095"/>
            <a:ext cx="7560000" cy="7560000"/>
          </a:xfrm>
          <a:custGeom>
            <a:avLst/>
            <a:gdLst/>
            <a:ahLst/>
            <a:cxnLst/>
            <a:rect r="r" b="b" t="t" l="l"/>
            <a:pathLst>
              <a:path h="7560000" w="7560000">
                <a:moveTo>
                  <a:pt x="0" y="7560000"/>
                </a:moveTo>
                <a:lnTo>
                  <a:pt x="7560000" y="7560000"/>
                </a:lnTo>
                <a:lnTo>
                  <a:pt x="7560000" y="0"/>
                </a:lnTo>
                <a:lnTo>
                  <a:pt x="0" y="0"/>
                </a:lnTo>
                <a:lnTo>
                  <a:pt x="0" y="75600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840917" y="3802202"/>
            <a:ext cx="7644917" cy="3196533"/>
            <a:chOff x="0" y="0"/>
            <a:chExt cx="2878336" cy="1203505"/>
          </a:xfrm>
        </p:grpSpPr>
        <p:sp>
          <p:nvSpPr>
            <p:cNvPr name="Freeform 6" id="6"/>
            <p:cNvSpPr/>
            <p:nvPr/>
          </p:nvSpPr>
          <p:spPr>
            <a:xfrm flipH="false" flipV="false" rot="0">
              <a:off x="0" y="0"/>
              <a:ext cx="2878336" cy="1203505"/>
            </a:xfrm>
            <a:custGeom>
              <a:avLst/>
              <a:gdLst/>
              <a:ahLst/>
              <a:cxnLst/>
              <a:rect r="r" b="b" t="t" l="l"/>
              <a:pathLst>
                <a:path h="1203505" w="2878336">
                  <a:moveTo>
                    <a:pt x="0" y="0"/>
                  </a:moveTo>
                  <a:lnTo>
                    <a:pt x="2878336" y="0"/>
                  </a:lnTo>
                  <a:lnTo>
                    <a:pt x="2878336" y="1203505"/>
                  </a:lnTo>
                  <a:lnTo>
                    <a:pt x="0" y="1203505"/>
                  </a:lnTo>
                  <a:close/>
                </a:path>
              </a:pathLst>
            </a:custGeom>
            <a:gradFill rotWithShape="true">
              <a:gsLst>
                <a:gs pos="0">
                  <a:srgbClr val="0059DD">
                    <a:alpha val="70000"/>
                  </a:srgbClr>
                </a:gs>
                <a:gs pos="100000">
                  <a:srgbClr val="0260A8">
                    <a:alpha val="0"/>
                  </a:srgbClr>
                </a:gs>
              </a:gsLst>
              <a:lin ang="0"/>
            </a:gradFill>
          </p:spPr>
        </p:sp>
        <p:sp>
          <p:nvSpPr>
            <p:cNvPr name="TextBox 7" id="7"/>
            <p:cNvSpPr txBox="true"/>
            <p:nvPr/>
          </p:nvSpPr>
          <p:spPr>
            <a:xfrm>
              <a:off x="0" y="-38100"/>
              <a:ext cx="2878336" cy="1241605"/>
            </a:xfrm>
            <a:prstGeom prst="rect">
              <a:avLst/>
            </a:prstGeom>
          </p:spPr>
          <p:txBody>
            <a:bodyPr anchor="ctr" rtlCol="false" tIns="50800" lIns="50800" bIns="50800" rIns="50800"/>
            <a:lstStyle/>
            <a:p>
              <a:pPr algn="ctr">
                <a:lnSpc>
                  <a:spcPts val="2012"/>
                </a:lnSpc>
              </a:pPr>
            </a:p>
          </p:txBody>
        </p:sp>
      </p:grpSp>
      <p:grpSp>
        <p:nvGrpSpPr>
          <p:cNvPr name="Group 8" id="8"/>
          <p:cNvGrpSpPr/>
          <p:nvPr/>
        </p:nvGrpSpPr>
        <p:grpSpPr>
          <a:xfrm rot="0">
            <a:off x="-840917" y="6998735"/>
            <a:ext cx="3479963" cy="351058"/>
            <a:chOff x="0" y="0"/>
            <a:chExt cx="1310217" cy="132175"/>
          </a:xfrm>
        </p:grpSpPr>
        <p:sp>
          <p:nvSpPr>
            <p:cNvPr name="Freeform 9" id="9"/>
            <p:cNvSpPr/>
            <p:nvPr/>
          </p:nvSpPr>
          <p:spPr>
            <a:xfrm flipH="false" flipV="false" rot="0">
              <a:off x="0" y="0"/>
              <a:ext cx="1310217" cy="132175"/>
            </a:xfrm>
            <a:custGeom>
              <a:avLst/>
              <a:gdLst/>
              <a:ahLst/>
              <a:cxnLst/>
              <a:rect r="r" b="b" t="t" l="l"/>
              <a:pathLst>
                <a:path h="132175" w="1310217">
                  <a:moveTo>
                    <a:pt x="0" y="0"/>
                  </a:moveTo>
                  <a:lnTo>
                    <a:pt x="1310217" y="0"/>
                  </a:lnTo>
                  <a:lnTo>
                    <a:pt x="1310217" y="132175"/>
                  </a:lnTo>
                  <a:lnTo>
                    <a:pt x="0" y="132175"/>
                  </a:lnTo>
                  <a:close/>
                </a:path>
              </a:pathLst>
            </a:custGeom>
            <a:gradFill rotWithShape="true">
              <a:gsLst>
                <a:gs pos="0">
                  <a:srgbClr val="E54462">
                    <a:alpha val="100000"/>
                  </a:srgbClr>
                </a:gs>
                <a:gs pos="100000">
                  <a:srgbClr val="922F87">
                    <a:alpha val="100000"/>
                  </a:srgbClr>
                </a:gs>
              </a:gsLst>
              <a:lin ang="0"/>
            </a:gradFill>
          </p:spPr>
        </p:sp>
        <p:sp>
          <p:nvSpPr>
            <p:cNvPr name="TextBox 10" id="10"/>
            <p:cNvSpPr txBox="true"/>
            <p:nvPr/>
          </p:nvSpPr>
          <p:spPr>
            <a:xfrm>
              <a:off x="0" y="-38100"/>
              <a:ext cx="1310217" cy="170275"/>
            </a:xfrm>
            <a:prstGeom prst="rect">
              <a:avLst/>
            </a:prstGeom>
          </p:spPr>
          <p:txBody>
            <a:bodyPr anchor="ctr" rtlCol="false" tIns="50800" lIns="50800" bIns="50800" rIns="50800"/>
            <a:lstStyle/>
            <a:p>
              <a:pPr algn="ctr">
                <a:lnSpc>
                  <a:spcPts val="2012"/>
                </a:lnSpc>
              </a:pPr>
            </a:p>
          </p:txBody>
        </p:sp>
      </p:grpSp>
      <p:grpSp>
        <p:nvGrpSpPr>
          <p:cNvPr name="Group 11" id="11"/>
          <p:cNvGrpSpPr/>
          <p:nvPr/>
        </p:nvGrpSpPr>
        <p:grpSpPr>
          <a:xfrm rot="0">
            <a:off x="2591930" y="6998735"/>
            <a:ext cx="1648856" cy="351058"/>
            <a:chOff x="0" y="0"/>
            <a:chExt cx="620799" cy="132175"/>
          </a:xfrm>
        </p:grpSpPr>
        <p:sp>
          <p:nvSpPr>
            <p:cNvPr name="Freeform 12" id="12"/>
            <p:cNvSpPr/>
            <p:nvPr/>
          </p:nvSpPr>
          <p:spPr>
            <a:xfrm flipH="false" flipV="false" rot="0">
              <a:off x="0" y="0"/>
              <a:ext cx="620799" cy="132175"/>
            </a:xfrm>
            <a:custGeom>
              <a:avLst/>
              <a:gdLst/>
              <a:ahLst/>
              <a:cxnLst/>
              <a:rect r="r" b="b" t="t" l="l"/>
              <a:pathLst>
                <a:path h="132175" w="620799">
                  <a:moveTo>
                    <a:pt x="0" y="0"/>
                  </a:moveTo>
                  <a:lnTo>
                    <a:pt x="620799" y="0"/>
                  </a:lnTo>
                  <a:lnTo>
                    <a:pt x="620799" y="132175"/>
                  </a:lnTo>
                  <a:lnTo>
                    <a:pt x="0" y="132175"/>
                  </a:lnTo>
                  <a:close/>
                </a:path>
              </a:pathLst>
            </a:custGeom>
            <a:gradFill rotWithShape="true">
              <a:gsLst>
                <a:gs pos="0">
                  <a:srgbClr val="FA6F36">
                    <a:alpha val="100000"/>
                  </a:srgbClr>
                </a:gs>
                <a:gs pos="100000">
                  <a:srgbClr val="D82E48">
                    <a:alpha val="100000"/>
                  </a:srgbClr>
                </a:gs>
              </a:gsLst>
              <a:lin ang="0"/>
            </a:gradFill>
          </p:spPr>
        </p:sp>
        <p:sp>
          <p:nvSpPr>
            <p:cNvPr name="TextBox 13" id="13"/>
            <p:cNvSpPr txBox="true"/>
            <p:nvPr/>
          </p:nvSpPr>
          <p:spPr>
            <a:xfrm>
              <a:off x="0" y="-38100"/>
              <a:ext cx="620799" cy="170275"/>
            </a:xfrm>
            <a:prstGeom prst="rect">
              <a:avLst/>
            </a:prstGeom>
          </p:spPr>
          <p:txBody>
            <a:bodyPr anchor="ctr" rtlCol="false" tIns="50800" lIns="50800" bIns="50800" rIns="50800"/>
            <a:lstStyle/>
            <a:p>
              <a:pPr algn="ctr">
                <a:lnSpc>
                  <a:spcPts val="2012"/>
                </a:lnSpc>
              </a:pPr>
            </a:p>
          </p:txBody>
        </p:sp>
      </p:grpSp>
      <p:sp>
        <p:nvSpPr>
          <p:cNvPr name="Freeform 14" id="14"/>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5">
              <a:extLst>
                <a:ext uri="{96DAC541-7B7A-43D3-8B79-37D633B846F1}">
                  <asvg:svgBlip xmlns:asvg="http://schemas.microsoft.com/office/drawing/2016/SVG/main" r:embed="rId6"/>
                </a:ext>
              </a:extLst>
            </a:blip>
            <a:stretch>
              <a:fillRect l="-22796" t="-71127" r="-23295" b="-73557"/>
            </a:stretch>
          </a:blipFill>
        </p:spPr>
      </p:sp>
      <p:sp>
        <p:nvSpPr>
          <p:cNvPr name="AutoShape 15" id="15"/>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TextBox 16" id="16"/>
          <p:cNvSpPr txBox="true"/>
          <p:nvPr/>
        </p:nvSpPr>
        <p:spPr>
          <a:xfrm rot="0">
            <a:off x="824338" y="5101433"/>
            <a:ext cx="5979662" cy="775970"/>
          </a:xfrm>
          <a:prstGeom prst="rect">
            <a:avLst/>
          </a:prstGeom>
        </p:spPr>
        <p:txBody>
          <a:bodyPr anchor="t" rtlCol="false" tIns="0" lIns="0" bIns="0" rIns="0">
            <a:spAutoFit/>
          </a:bodyPr>
          <a:lstStyle/>
          <a:p>
            <a:pPr algn="l">
              <a:lnSpc>
                <a:spcPts val="6369"/>
              </a:lnSpc>
            </a:pPr>
            <a:r>
              <a:rPr lang="en-US" sz="4899">
                <a:solidFill>
                  <a:srgbClr val="FFFFFF"/>
                </a:solidFill>
                <a:latin typeface="League Spartan"/>
                <a:ea typeface="League Spartan"/>
                <a:cs typeface="League Spartan"/>
                <a:sym typeface="League Spartan"/>
              </a:rPr>
              <a:t>DOCUMENTATION</a:t>
            </a:r>
          </a:p>
        </p:txBody>
      </p:sp>
      <p:sp>
        <p:nvSpPr>
          <p:cNvPr name="TextBox 17" id="17"/>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015</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1257"/>
        </a:solidFill>
      </p:bgPr>
    </p:bg>
    <p:spTree>
      <p:nvGrpSpPr>
        <p:cNvPr id="1" name=""/>
        <p:cNvGrpSpPr/>
        <p:nvPr/>
      </p:nvGrpSpPr>
      <p:grpSpPr>
        <a:xfrm>
          <a:off x="0" y="0"/>
          <a:ext cx="0" cy="0"/>
          <a:chOff x="0" y="0"/>
          <a:chExt cx="0" cy="0"/>
        </a:xfrm>
      </p:grpSpPr>
      <p:grpSp>
        <p:nvGrpSpPr>
          <p:cNvPr name="Group 2" id="2"/>
          <p:cNvGrpSpPr/>
          <p:nvPr/>
        </p:nvGrpSpPr>
        <p:grpSpPr>
          <a:xfrm rot="0">
            <a:off x="780913" y="3393518"/>
            <a:ext cx="429167" cy="429167"/>
            <a:chOff x="0" y="0"/>
            <a:chExt cx="572222" cy="572222"/>
          </a:xfrm>
        </p:grpSpPr>
        <p:grpSp>
          <p:nvGrpSpPr>
            <p:cNvPr name="Group 3" id="3"/>
            <p:cNvGrpSpPr/>
            <p:nvPr/>
          </p:nvGrpSpPr>
          <p:grpSpPr>
            <a:xfrm rot="0">
              <a:off x="0" y="0"/>
              <a:ext cx="572222" cy="57222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54462">
                      <a:alpha val="100000"/>
                    </a:srgbClr>
                  </a:gs>
                  <a:gs pos="100000">
                    <a:srgbClr val="922F87">
                      <a:alpha val="100000"/>
                    </a:srgbClr>
                  </a:gs>
                </a:gsLst>
                <a:lin ang="0"/>
              </a:gradFill>
            </p:spPr>
          </p:sp>
          <p:sp>
            <p:nvSpPr>
              <p:cNvPr name="TextBox 5" id="5"/>
              <p:cNvSpPr txBox="true"/>
              <p:nvPr/>
            </p:nvSpPr>
            <p:spPr>
              <a:xfrm>
                <a:off x="76200" y="47625"/>
                <a:ext cx="660400" cy="688975"/>
              </a:xfrm>
              <a:prstGeom prst="rect">
                <a:avLst/>
              </a:prstGeom>
            </p:spPr>
            <p:txBody>
              <a:bodyPr anchor="ctr" rtlCol="false" tIns="50645" lIns="50645" bIns="50645" rIns="50645"/>
              <a:lstStyle/>
              <a:p>
                <a:pPr algn="ctr">
                  <a:lnSpc>
                    <a:spcPts val="2316"/>
                  </a:lnSpc>
                </a:pPr>
              </a:p>
            </p:txBody>
          </p:sp>
        </p:grpSp>
        <p:sp>
          <p:nvSpPr>
            <p:cNvPr name="Freeform 6" id="6"/>
            <p:cNvSpPr/>
            <p:nvPr/>
          </p:nvSpPr>
          <p:spPr>
            <a:xfrm flipH="false" flipV="false" rot="0">
              <a:off x="136511" y="145988"/>
              <a:ext cx="299201" cy="298827"/>
            </a:xfrm>
            <a:custGeom>
              <a:avLst/>
              <a:gdLst/>
              <a:ahLst/>
              <a:cxnLst/>
              <a:rect r="r" b="b" t="t" l="l"/>
              <a:pathLst>
                <a:path h="298827" w="299201">
                  <a:moveTo>
                    <a:pt x="0" y="0"/>
                  </a:moveTo>
                  <a:lnTo>
                    <a:pt x="299201" y="0"/>
                  </a:lnTo>
                  <a:lnTo>
                    <a:pt x="299201" y="298827"/>
                  </a:lnTo>
                  <a:lnTo>
                    <a:pt x="0" y="2988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AutoShape 7" id="7"/>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sp>
        <p:nvSpPr>
          <p:cNvPr name="AutoShape 8" id="8"/>
          <p:cNvSpPr/>
          <p:nvPr/>
        </p:nvSpPr>
        <p:spPr>
          <a:xfrm rot="0">
            <a:off x="756000" y="10015200"/>
            <a:ext cx="6048000" cy="0"/>
          </a:xfrm>
          <a:prstGeom prst="line">
            <a:avLst/>
          </a:prstGeom>
          <a:ln cap="flat" w="19050">
            <a:solidFill>
              <a:srgbClr val="D1D1D1"/>
            </a:solidFill>
            <a:prstDash val="solid"/>
            <a:headEnd type="none" len="sm" w="sm"/>
            <a:tailEnd type="none" len="sm" w="sm"/>
          </a:ln>
        </p:spPr>
      </p:sp>
      <p:sp>
        <p:nvSpPr>
          <p:cNvPr name="Freeform 9" id="9"/>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4">
              <a:extLst>
                <a:ext uri="{96DAC541-7B7A-43D3-8B79-37D633B846F1}">
                  <asvg:svgBlip xmlns:asvg="http://schemas.microsoft.com/office/drawing/2016/SVG/main" r:embed="rId5"/>
                </a:ext>
              </a:extLst>
            </a:blip>
            <a:stretch>
              <a:fillRect l="-22796" t="-71127" r="-23295" b="-73557"/>
            </a:stretch>
          </a:blipFill>
        </p:spPr>
      </p:sp>
      <p:sp>
        <p:nvSpPr>
          <p:cNvPr name="AutoShape 10" id="10"/>
          <p:cNvSpPr/>
          <p:nvPr/>
        </p:nvSpPr>
        <p:spPr>
          <a:xfrm>
            <a:off x="756000" y="3011426"/>
            <a:ext cx="2608081" cy="0"/>
          </a:xfrm>
          <a:prstGeom prst="line">
            <a:avLst/>
          </a:prstGeom>
          <a:ln cap="flat" w="28575">
            <a:gradFill>
              <a:gsLst>
                <a:gs pos="0">
                  <a:srgbClr val="FA6F36">
                    <a:alpha val="100000"/>
                  </a:srgbClr>
                </a:gs>
                <a:gs pos="100000">
                  <a:srgbClr val="D82E48">
                    <a:alpha val="100000"/>
                  </a:srgbClr>
                </a:gs>
              </a:gsLst>
              <a:lin ang="0"/>
            </a:gradFill>
            <a:prstDash val="solid"/>
            <a:headEnd type="none" len="sm" w="sm"/>
            <a:tailEnd type="none" len="sm" w="sm"/>
          </a:ln>
        </p:spPr>
      </p:sp>
      <p:grpSp>
        <p:nvGrpSpPr>
          <p:cNvPr name="Group 11" id="11"/>
          <p:cNvGrpSpPr/>
          <p:nvPr/>
        </p:nvGrpSpPr>
        <p:grpSpPr>
          <a:xfrm rot="0">
            <a:off x="0" y="5346000"/>
            <a:ext cx="651225" cy="4192535"/>
            <a:chOff x="0" y="0"/>
            <a:chExt cx="272096" cy="1751730"/>
          </a:xfrm>
        </p:grpSpPr>
        <p:sp>
          <p:nvSpPr>
            <p:cNvPr name="Freeform 12" id="12"/>
            <p:cNvSpPr/>
            <p:nvPr/>
          </p:nvSpPr>
          <p:spPr>
            <a:xfrm flipH="false" flipV="false" rot="0">
              <a:off x="0" y="0"/>
              <a:ext cx="272096" cy="1751730"/>
            </a:xfrm>
            <a:custGeom>
              <a:avLst/>
              <a:gdLst/>
              <a:ahLst/>
              <a:cxnLst/>
              <a:rect r="r" b="b" t="t" l="l"/>
              <a:pathLst>
                <a:path h="1751730" w="272096">
                  <a:moveTo>
                    <a:pt x="0" y="0"/>
                  </a:moveTo>
                  <a:lnTo>
                    <a:pt x="272096" y="0"/>
                  </a:lnTo>
                  <a:lnTo>
                    <a:pt x="272096" y="1751730"/>
                  </a:lnTo>
                  <a:lnTo>
                    <a:pt x="0" y="1751730"/>
                  </a:lnTo>
                  <a:close/>
                </a:path>
              </a:pathLst>
            </a:custGeom>
            <a:gradFill rotWithShape="true">
              <a:gsLst>
                <a:gs pos="0">
                  <a:srgbClr val="FA6F36">
                    <a:alpha val="30000"/>
                  </a:srgbClr>
                </a:gs>
                <a:gs pos="50000">
                  <a:srgbClr val="D82E48">
                    <a:alpha val="30000"/>
                  </a:srgbClr>
                </a:gs>
                <a:gs pos="100000">
                  <a:srgbClr val="D82E48">
                    <a:alpha val="0"/>
                  </a:srgbClr>
                </a:gs>
              </a:gsLst>
              <a:lin ang="0"/>
            </a:gradFill>
          </p:spPr>
        </p:sp>
        <p:sp>
          <p:nvSpPr>
            <p:cNvPr name="TextBox 13" id="13"/>
            <p:cNvSpPr txBox="true"/>
            <p:nvPr/>
          </p:nvSpPr>
          <p:spPr>
            <a:xfrm>
              <a:off x="0" y="-38100"/>
              <a:ext cx="272096" cy="1789830"/>
            </a:xfrm>
            <a:prstGeom prst="rect">
              <a:avLst/>
            </a:prstGeom>
          </p:spPr>
          <p:txBody>
            <a:bodyPr anchor="ctr" rtlCol="false" tIns="50800" lIns="50800" bIns="50800" rIns="50800"/>
            <a:lstStyle/>
            <a:p>
              <a:pPr algn="ctr">
                <a:lnSpc>
                  <a:spcPts val="2012"/>
                </a:lnSpc>
              </a:pPr>
            </a:p>
          </p:txBody>
        </p:sp>
      </p:grpSp>
      <p:sp>
        <p:nvSpPr>
          <p:cNvPr name="Freeform 14" id="14"/>
          <p:cNvSpPr/>
          <p:nvPr/>
        </p:nvSpPr>
        <p:spPr>
          <a:xfrm flipH="false" flipV="false" rot="0">
            <a:off x="756000" y="5346000"/>
            <a:ext cx="6048000" cy="4192535"/>
          </a:xfrm>
          <a:custGeom>
            <a:avLst/>
            <a:gdLst/>
            <a:ahLst/>
            <a:cxnLst/>
            <a:rect r="r" b="b" t="t" l="l"/>
            <a:pathLst>
              <a:path h="4192535" w="6048000">
                <a:moveTo>
                  <a:pt x="0" y="0"/>
                </a:moveTo>
                <a:lnTo>
                  <a:pt x="6048000" y="0"/>
                </a:lnTo>
                <a:lnTo>
                  <a:pt x="6048000" y="4192535"/>
                </a:lnTo>
                <a:lnTo>
                  <a:pt x="0" y="4192535"/>
                </a:lnTo>
                <a:lnTo>
                  <a:pt x="0" y="0"/>
                </a:lnTo>
                <a:close/>
              </a:path>
            </a:pathLst>
          </a:custGeom>
          <a:blipFill>
            <a:blip r:embed="rId6"/>
            <a:stretch>
              <a:fillRect l="0" t="-2061" r="0" b="0"/>
            </a:stretch>
          </a:blipFill>
        </p:spPr>
      </p:sp>
      <p:grpSp>
        <p:nvGrpSpPr>
          <p:cNvPr name="Group 15" id="15"/>
          <p:cNvGrpSpPr/>
          <p:nvPr/>
        </p:nvGrpSpPr>
        <p:grpSpPr>
          <a:xfrm rot="-10800000">
            <a:off x="756000" y="8857515"/>
            <a:ext cx="6048000" cy="681020"/>
            <a:chOff x="0" y="0"/>
            <a:chExt cx="2526983" cy="284544"/>
          </a:xfrm>
        </p:grpSpPr>
        <p:sp>
          <p:nvSpPr>
            <p:cNvPr name="Freeform 16" id="16"/>
            <p:cNvSpPr/>
            <p:nvPr/>
          </p:nvSpPr>
          <p:spPr>
            <a:xfrm flipH="false" flipV="false" rot="0">
              <a:off x="0" y="0"/>
              <a:ext cx="2526983" cy="284544"/>
            </a:xfrm>
            <a:custGeom>
              <a:avLst/>
              <a:gdLst/>
              <a:ahLst/>
              <a:cxnLst/>
              <a:rect r="r" b="b" t="t" l="l"/>
              <a:pathLst>
                <a:path h="284544" w="2526983">
                  <a:moveTo>
                    <a:pt x="0" y="0"/>
                  </a:moveTo>
                  <a:lnTo>
                    <a:pt x="2526983" y="0"/>
                  </a:lnTo>
                  <a:lnTo>
                    <a:pt x="2526983" y="284544"/>
                  </a:lnTo>
                  <a:lnTo>
                    <a:pt x="0" y="284544"/>
                  </a:lnTo>
                  <a:close/>
                </a:path>
              </a:pathLst>
            </a:custGeom>
            <a:gradFill rotWithShape="true">
              <a:gsLst>
                <a:gs pos="0">
                  <a:srgbClr val="0059DD">
                    <a:alpha val="100000"/>
                  </a:srgbClr>
                </a:gs>
                <a:gs pos="100000">
                  <a:srgbClr val="0260A8">
                    <a:alpha val="0"/>
                  </a:srgbClr>
                </a:gs>
              </a:gsLst>
              <a:lin ang="5400000"/>
            </a:gradFill>
          </p:spPr>
        </p:sp>
        <p:sp>
          <p:nvSpPr>
            <p:cNvPr name="TextBox 17" id="17"/>
            <p:cNvSpPr txBox="true"/>
            <p:nvPr/>
          </p:nvSpPr>
          <p:spPr>
            <a:xfrm>
              <a:off x="0" y="-38100"/>
              <a:ext cx="2526983" cy="322644"/>
            </a:xfrm>
            <a:prstGeom prst="rect">
              <a:avLst/>
            </a:prstGeom>
          </p:spPr>
          <p:txBody>
            <a:bodyPr anchor="ctr" rtlCol="false" tIns="50800" lIns="50800" bIns="50800" rIns="50800"/>
            <a:lstStyle/>
            <a:p>
              <a:pPr algn="ctr">
                <a:lnSpc>
                  <a:spcPts val="2012"/>
                </a:lnSpc>
              </a:pPr>
            </a:p>
          </p:txBody>
        </p:sp>
      </p:grpSp>
      <p:sp>
        <p:nvSpPr>
          <p:cNvPr name="TextBox 18" id="18"/>
          <p:cNvSpPr txBox="true"/>
          <p:nvPr/>
        </p:nvSpPr>
        <p:spPr>
          <a:xfrm rot="0">
            <a:off x="756000" y="1530992"/>
            <a:ext cx="5979662" cy="1430147"/>
          </a:xfrm>
          <a:prstGeom prst="rect">
            <a:avLst/>
          </a:prstGeom>
        </p:spPr>
        <p:txBody>
          <a:bodyPr anchor="t" rtlCol="false" tIns="0" lIns="0" bIns="0" rIns="0">
            <a:spAutoFit/>
          </a:bodyPr>
          <a:lstStyle/>
          <a:p>
            <a:pPr algn="l">
              <a:lnSpc>
                <a:spcPts val="5252"/>
              </a:lnSpc>
            </a:pPr>
            <a:r>
              <a:rPr lang="en-US" sz="4040" b="true">
                <a:solidFill>
                  <a:srgbClr val="FFFFFF"/>
                </a:solidFill>
                <a:latin typeface="League Spartan"/>
                <a:ea typeface="League Spartan"/>
                <a:cs typeface="League Spartan"/>
                <a:sym typeface="League Spartan"/>
              </a:rPr>
              <a:t>OUR</a:t>
            </a:r>
          </a:p>
          <a:p>
            <a:pPr algn="l">
              <a:lnSpc>
                <a:spcPts val="6162"/>
              </a:lnSpc>
            </a:pPr>
            <a:r>
              <a:rPr lang="en-US" b="true" sz="4740">
                <a:solidFill>
                  <a:srgbClr val="FFFFFF"/>
                </a:solidFill>
                <a:latin typeface="League Spartan"/>
                <a:ea typeface="League Spartan"/>
                <a:cs typeface="League Spartan"/>
                <a:sym typeface="League Spartan"/>
              </a:rPr>
              <a:t>D</a:t>
            </a:r>
            <a:r>
              <a:rPr lang="en-US" b="true" sz="4740">
                <a:solidFill>
                  <a:srgbClr val="FFFFFF"/>
                </a:solidFill>
                <a:latin typeface="League Spartan"/>
                <a:ea typeface="League Spartan"/>
                <a:cs typeface="League Spartan"/>
                <a:sym typeface="League Spartan"/>
              </a:rPr>
              <a:t>OCUMENTATION</a:t>
            </a:r>
          </a:p>
        </p:txBody>
      </p:sp>
      <p:sp>
        <p:nvSpPr>
          <p:cNvPr name="TextBox 19" id="19"/>
          <p:cNvSpPr txBox="true"/>
          <p:nvPr/>
        </p:nvSpPr>
        <p:spPr>
          <a:xfrm rot="0">
            <a:off x="1341343" y="3588734"/>
            <a:ext cx="4190049" cy="124460"/>
          </a:xfrm>
          <a:prstGeom prst="rect">
            <a:avLst/>
          </a:prstGeom>
        </p:spPr>
        <p:txBody>
          <a:bodyPr anchor="t" rtlCol="false" tIns="0" lIns="0" bIns="0" rIns="0">
            <a:spAutoFit/>
          </a:bodyPr>
          <a:lstStyle/>
          <a:p>
            <a:pPr algn="l">
              <a:lnSpc>
                <a:spcPts val="700"/>
              </a:lnSpc>
            </a:pPr>
            <a:r>
              <a:rPr lang="en-US" sz="1400" spc="37" b="true">
                <a:solidFill>
                  <a:srgbClr val="FFFFFF"/>
                </a:solidFill>
                <a:latin typeface="League Spartan"/>
                <a:ea typeface="League Spartan"/>
                <a:cs typeface="League Spartan"/>
                <a:sym typeface="League Spartan"/>
              </a:rPr>
              <a:t>C</a:t>
            </a:r>
            <a:r>
              <a:rPr lang="en-US" b="true" sz="1400" spc="37">
                <a:solidFill>
                  <a:srgbClr val="FFFFFF"/>
                </a:solidFill>
                <a:latin typeface="League Spartan"/>
                <a:ea typeface="League Spartan"/>
                <a:cs typeface="League Spartan"/>
                <a:sym typeface="League Spartan"/>
              </a:rPr>
              <a:t>orporate Records &amp; Documentation</a:t>
            </a:r>
          </a:p>
        </p:txBody>
      </p:sp>
      <p:sp>
        <p:nvSpPr>
          <p:cNvPr name="TextBox 20" id="20"/>
          <p:cNvSpPr txBox="true"/>
          <p:nvPr/>
        </p:nvSpPr>
        <p:spPr>
          <a:xfrm rot="0">
            <a:off x="780913" y="4060810"/>
            <a:ext cx="6023087" cy="735965"/>
          </a:xfrm>
          <a:prstGeom prst="rect">
            <a:avLst/>
          </a:prstGeom>
        </p:spPr>
        <p:txBody>
          <a:bodyPr anchor="t" rtlCol="false" tIns="0" lIns="0" bIns="0" rIns="0">
            <a:spAutoFit/>
          </a:bodyPr>
          <a:lstStyle/>
          <a:p>
            <a:pPr algn="l">
              <a:lnSpc>
                <a:spcPts val="1959"/>
              </a:lnSpc>
            </a:pPr>
            <a:r>
              <a:rPr lang="en-US" sz="1399">
                <a:solidFill>
                  <a:srgbClr val="FFFFFF"/>
                </a:solidFill>
                <a:latin typeface="Montserrat"/>
                <a:ea typeface="Montserrat"/>
                <a:cs typeface="Montserrat"/>
                <a:sym typeface="Montserrat"/>
              </a:rPr>
              <a:t>A col</a:t>
            </a:r>
            <a:r>
              <a:rPr lang="en-US" sz="1399">
                <a:solidFill>
                  <a:srgbClr val="FFFFFF"/>
                </a:solidFill>
                <a:latin typeface="Montserrat"/>
                <a:ea typeface="Montserrat"/>
                <a:cs typeface="Montserrat"/>
                <a:sym typeface="Montserrat"/>
              </a:rPr>
              <a:t>lection of essential company documents, technical records, and professional resources supporting our operations,</a:t>
            </a:r>
            <a:r>
              <a:rPr lang="en-US" sz="1399">
                <a:solidFill>
                  <a:srgbClr val="FFFFFF"/>
                </a:solidFill>
                <a:latin typeface="Montserrat"/>
                <a:ea typeface="Montserrat"/>
                <a:cs typeface="Montserrat"/>
                <a:sym typeface="Montserrat"/>
              </a:rPr>
              <a:t> standards, and project execution.</a:t>
            </a:r>
          </a:p>
        </p:txBody>
      </p:sp>
      <p:sp>
        <p:nvSpPr>
          <p:cNvPr name="TextBox 21" id="21"/>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016</a:t>
            </a:r>
          </a:p>
        </p:txBody>
      </p:sp>
      <p:sp>
        <p:nvSpPr>
          <p:cNvPr name="TextBox 22" id="22"/>
          <p:cNvSpPr txBox="true"/>
          <p:nvPr/>
        </p:nvSpPr>
        <p:spPr>
          <a:xfrm rot="0">
            <a:off x="756000" y="10196175"/>
            <a:ext cx="2608158" cy="155057"/>
          </a:xfrm>
          <a:prstGeom prst="rect">
            <a:avLst/>
          </a:prstGeom>
        </p:spPr>
        <p:txBody>
          <a:bodyPr anchor="t" rtlCol="false" tIns="0" lIns="0" bIns="0" rIns="0">
            <a:spAutoFit/>
          </a:bodyPr>
          <a:lstStyle/>
          <a:p>
            <a:pPr algn="l">
              <a:lnSpc>
                <a:spcPts val="1218"/>
              </a:lnSpc>
            </a:pPr>
            <a:r>
              <a:rPr lang="en-US" sz="902" spc="-16">
                <a:solidFill>
                  <a:srgbClr val="FFFFFF"/>
                </a:solidFill>
                <a:latin typeface="Montserrat"/>
                <a:ea typeface="Montserrat"/>
                <a:cs typeface="Montserrat"/>
                <a:sym typeface="Montserrat"/>
              </a:rPr>
              <a:t>Strictly Confidential, For Recipient Only</a:t>
            </a:r>
          </a:p>
        </p:txBody>
      </p:sp>
      <p:sp>
        <p:nvSpPr>
          <p:cNvPr name="TextBox 23" id="23"/>
          <p:cNvSpPr txBox="true"/>
          <p:nvPr/>
        </p:nvSpPr>
        <p:spPr>
          <a:xfrm rot="0">
            <a:off x="5131260" y="573604"/>
            <a:ext cx="1672740" cy="154253"/>
          </a:xfrm>
          <a:prstGeom prst="rect">
            <a:avLst/>
          </a:prstGeom>
        </p:spPr>
        <p:txBody>
          <a:bodyPr anchor="t" rtlCol="false" tIns="0" lIns="0" bIns="0" rIns="0">
            <a:spAutoFit/>
          </a:bodyPr>
          <a:lstStyle/>
          <a:p>
            <a:pPr algn="r">
              <a:lnSpc>
                <a:spcPts val="1218"/>
              </a:lnSpc>
            </a:pPr>
            <a:r>
              <a:rPr lang="en-US" sz="902" spc="-16">
                <a:solidFill>
                  <a:srgbClr val="FFFFFF"/>
                </a:solidFill>
                <a:latin typeface="Montserrat"/>
                <a:ea typeface="Montserrat"/>
                <a:cs typeface="Montserrat"/>
                <a:sym typeface="Montserrat"/>
              </a:rPr>
              <a:t>COMPANY PROFILE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62537" t="-1605" r="-53899" b="-1069"/>
            </a:stretch>
          </a:blipFill>
        </p:spPr>
      </p:sp>
      <p:sp>
        <p:nvSpPr>
          <p:cNvPr name="Freeform 3" id="3"/>
          <p:cNvSpPr/>
          <p:nvPr/>
        </p:nvSpPr>
        <p:spPr>
          <a:xfrm flipH="false" flipV="false" rot="0">
            <a:off x="0" y="4342390"/>
            <a:ext cx="7560000" cy="7560000"/>
          </a:xfrm>
          <a:custGeom>
            <a:avLst/>
            <a:gdLst/>
            <a:ahLst/>
            <a:cxnLst/>
            <a:rect r="r" b="b" t="t" l="l"/>
            <a:pathLst>
              <a:path h="7560000" w="7560000">
                <a:moveTo>
                  <a:pt x="0" y="0"/>
                </a:moveTo>
                <a:lnTo>
                  <a:pt x="7560000" y="0"/>
                </a:lnTo>
                <a:lnTo>
                  <a:pt x="7560000" y="7560000"/>
                </a:lnTo>
                <a:lnTo>
                  <a:pt x="0" y="7560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0" y="-1208041"/>
            <a:ext cx="7560000" cy="7560000"/>
          </a:xfrm>
          <a:custGeom>
            <a:avLst/>
            <a:gdLst/>
            <a:ahLst/>
            <a:cxnLst/>
            <a:rect r="r" b="b" t="t" l="l"/>
            <a:pathLst>
              <a:path h="7560000" w="7560000">
                <a:moveTo>
                  <a:pt x="0" y="7560000"/>
                </a:moveTo>
                <a:lnTo>
                  <a:pt x="7560000" y="7560000"/>
                </a:lnTo>
                <a:lnTo>
                  <a:pt x="7560000" y="0"/>
                </a:lnTo>
                <a:lnTo>
                  <a:pt x="0" y="0"/>
                </a:lnTo>
                <a:lnTo>
                  <a:pt x="0" y="75600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463087" y="6210114"/>
            <a:ext cx="6448557" cy="1774033"/>
            <a:chOff x="0" y="0"/>
            <a:chExt cx="2694344" cy="741229"/>
          </a:xfrm>
        </p:grpSpPr>
        <p:sp>
          <p:nvSpPr>
            <p:cNvPr name="Freeform 6" id="6"/>
            <p:cNvSpPr/>
            <p:nvPr/>
          </p:nvSpPr>
          <p:spPr>
            <a:xfrm flipH="false" flipV="false" rot="0">
              <a:off x="0" y="0"/>
              <a:ext cx="2694344" cy="741229"/>
            </a:xfrm>
            <a:custGeom>
              <a:avLst/>
              <a:gdLst/>
              <a:ahLst/>
              <a:cxnLst/>
              <a:rect r="r" b="b" t="t" l="l"/>
              <a:pathLst>
                <a:path h="741229" w="2694344">
                  <a:moveTo>
                    <a:pt x="0" y="0"/>
                  </a:moveTo>
                  <a:lnTo>
                    <a:pt x="2694344" y="0"/>
                  </a:lnTo>
                  <a:lnTo>
                    <a:pt x="2694344" y="741229"/>
                  </a:lnTo>
                  <a:lnTo>
                    <a:pt x="0" y="741229"/>
                  </a:lnTo>
                  <a:close/>
                </a:path>
              </a:pathLst>
            </a:custGeom>
            <a:gradFill rotWithShape="true">
              <a:gsLst>
                <a:gs pos="0">
                  <a:srgbClr val="FA6F36">
                    <a:alpha val="100000"/>
                  </a:srgbClr>
                </a:gs>
                <a:gs pos="100000">
                  <a:srgbClr val="D82E48">
                    <a:alpha val="100000"/>
                  </a:srgbClr>
                </a:gs>
              </a:gsLst>
              <a:lin ang="0"/>
            </a:gradFill>
          </p:spPr>
        </p:sp>
        <p:sp>
          <p:nvSpPr>
            <p:cNvPr name="TextBox 7" id="7"/>
            <p:cNvSpPr txBox="true"/>
            <p:nvPr/>
          </p:nvSpPr>
          <p:spPr>
            <a:xfrm>
              <a:off x="0" y="-38100"/>
              <a:ext cx="2694344" cy="779329"/>
            </a:xfrm>
            <a:prstGeom prst="rect">
              <a:avLst/>
            </a:prstGeom>
          </p:spPr>
          <p:txBody>
            <a:bodyPr anchor="ctr" rtlCol="false" tIns="50800" lIns="50800" bIns="50800" rIns="50800"/>
            <a:lstStyle/>
            <a:p>
              <a:pPr algn="ctr">
                <a:lnSpc>
                  <a:spcPts val="2012"/>
                </a:lnSpc>
              </a:pPr>
            </a:p>
          </p:txBody>
        </p:sp>
      </p:grpSp>
      <p:grpSp>
        <p:nvGrpSpPr>
          <p:cNvPr name="Group 8" id="8"/>
          <p:cNvGrpSpPr/>
          <p:nvPr/>
        </p:nvGrpSpPr>
        <p:grpSpPr>
          <a:xfrm rot="0">
            <a:off x="-1264615" y="7984147"/>
            <a:ext cx="7250085" cy="2231351"/>
            <a:chOff x="0" y="0"/>
            <a:chExt cx="3029239" cy="932306"/>
          </a:xfrm>
        </p:grpSpPr>
        <p:sp>
          <p:nvSpPr>
            <p:cNvPr name="Freeform 9" id="9"/>
            <p:cNvSpPr/>
            <p:nvPr/>
          </p:nvSpPr>
          <p:spPr>
            <a:xfrm flipH="false" flipV="false" rot="0">
              <a:off x="0" y="0"/>
              <a:ext cx="3029239" cy="932306"/>
            </a:xfrm>
            <a:custGeom>
              <a:avLst/>
              <a:gdLst/>
              <a:ahLst/>
              <a:cxnLst/>
              <a:rect r="r" b="b" t="t" l="l"/>
              <a:pathLst>
                <a:path h="932306" w="3029239">
                  <a:moveTo>
                    <a:pt x="0" y="0"/>
                  </a:moveTo>
                  <a:lnTo>
                    <a:pt x="3029239" y="0"/>
                  </a:lnTo>
                  <a:lnTo>
                    <a:pt x="3029239" y="932306"/>
                  </a:lnTo>
                  <a:lnTo>
                    <a:pt x="0" y="932306"/>
                  </a:lnTo>
                  <a:close/>
                </a:path>
              </a:pathLst>
            </a:custGeom>
            <a:gradFill rotWithShape="true">
              <a:gsLst>
                <a:gs pos="0">
                  <a:srgbClr val="E54462">
                    <a:alpha val="100000"/>
                  </a:srgbClr>
                </a:gs>
                <a:gs pos="100000">
                  <a:srgbClr val="922F87">
                    <a:alpha val="100000"/>
                  </a:srgbClr>
                </a:gs>
              </a:gsLst>
              <a:lin ang="0"/>
            </a:gradFill>
          </p:spPr>
        </p:sp>
        <p:sp>
          <p:nvSpPr>
            <p:cNvPr name="TextBox 10" id="10"/>
            <p:cNvSpPr txBox="true"/>
            <p:nvPr/>
          </p:nvSpPr>
          <p:spPr>
            <a:xfrm>
              <a:off x="0" y="-38100"/>
              <a:ext cx="3029239" cy="970406"/>
            </a:xfrm>
            <a:prstGeom prst="rect">
              <a:avLst/>
            </a:prstGeom>
          </p:spPr>
          <p:txBody>
            <a:bodyPr anchor="ctr" rtlCol="false" tIns="50800" lIns="50800" bIns="50800" rIns="50800"/>
            <a:lstStyle/>
            <a:p>
              <a:pPr algn="ctr">
                <a:lnSpc>
                  <a:spcPts val="2012"/>
                </a:lnSpc>
              </a:pPr>
            </a:p>
          </p:txBody>
        </p:sp>
      </p:grpSp>
      <p:sp>
        <p:nvSpPr>
          <p:cNvPr name="Freeform 11" id="11"/>
          <p:cNvSpPr/>
          <p:nvPr/>
        </p:nvSpPr>
        <p:spPr>
          <a:xfrm flipH="false" flipV="false" rot="0">
            <a:off x="824338" y="213092"/>
            <a:ext cx="1818600" cy="1085817"/>
          </a:xfrm>
          <a:custGeom>
            <a:avLst/>
            <a:gdLst/>
            <a:ahLst/>
            <a:cxnLst/>
            <a:rect r="r" b="b" t="t" l="l"/>
            <a:pathLst>
              <a:path h="1085817" w="1818600">
                <a:moveTo>
                  <a:pt x="0" y="0"/>
                </a:moveTo>
                <a:lnTo>
                  <a:pt x="1818600" y="0"/>
                </a:lnTo>
                <a:lnTo>
                  <a:pt x="1818600" y="1085816"/>
                </a:lnTo>
                <a:lnTo>
                  <a:pt x="0" y="1085816"/>
                </a:lnTo>
                <a:lnTo>
                  <a:pt x="0" y="0"/>
                </a:lnTo>
                <a:close/>
              </a:path>
            </a:pathLst>
          </a:custGeom>
          <a:blipFill>
            <a:blip r:embed="rId5">
              <a:extLst>
                <a:ext uri="{96DAC541-7B7A-43D3-8B79-37D633B846F1}">
                  <asvg:svgBlip xmlns:asvg="http://schemas.microsoft.com/office/drawing/2016/SVG/main" r:embed="rId6"/>
                </a:ext>
              </a:extLst>
            </a:blip>
            <a:stretch>
              <a:fillRect l="-22796" t="-71127" r="-23295" b="-73557"/>
            </a:stretch>
          </a:blipFill>
        </p:spPr>
      </p:sp>
      <p:sp>
        <p:nvSpPr>
          <p:cNvPr name="AutoShape 12" id="12"/>
          <p:cNvSpPr/>
          <p:nvPr/>
        </p:nvSpPr>
        <p:spPr>
          <a:xfrm rot="0">
            <a:off x="6567369" y="10355936"/>
            <a:ext cx="236631" cy="0"/>
          </a:xfrm>
          <a:prstGeom prst="line">
            <a:avLst/>
          </a:prstGeom>
          <a:ln cap="flat" w="19050">
            <a:gradFill>
              <a:gsLst>
                <a:gs pos="0">
                  <a:srgbClr val="FA6F36">
                    <a:alpha val="100000"/>
                  </a:srgbClr>
                </a:gs>
                <a:gs pos="100000">
                  <a:srgbClr val="D82E48">
                    <a:alpha val="100000"/>
                  </a:srgbClr>
                </a:gs>
              </a:gsLst>
              <a:lin ang="0"/>
            </a:gradFill>
            <a:prstDash val="solid"/>
            <a:headEnd type="none" len="sm" w="sm"/>
            <a:tailEnd type="none" len="sm" w="sm"/>
          </a:ln>
        </p:spPr>
      </p:sp>
      <p:grpSp>
        <p:nvGrpSpPr>
          <p:cNvPr name="Group 13" id="13"/>
          <p:cNvGrpSpPr/>
          <p:nvPr/>
        </p:nvGrpSpPr>
        <p:grpSpPr>
          <a:xfrm rot="0">
            <a:off x="757136" y="8338390"/>
            <a:ext cx="4430464" cy="529472"/>
            <a:chOff x="0" y="0"/>
            <a:chExt cx="5907286" cy="705963"/>
          </a:xfrm>
        </p:grpSpPr>
        <p:sp>
          <p:nvSpPr>
            <p:cNvPr name="Freeform 14" id="14"/>
            <p:cNvSpPr/>
            <p:nvPr/>
          </p:nvSpPr>
          <p:spPr>
            <a:xfrm flipH="false" flipV="false" rot="0">
              <a:off x="0" y="84050"/>
              <a:ext cx="346787" cy="450373"/>
            </a:xfrm>
            <a:custGeom>
              <a:avLst/>
              <a:gdLst/>
              <a:ahLst/>
              <a:cxnLst/>
              <a:rect r="r" b="b" t="t" l="l"/>
              <a:pathLst>
                <a:path h="450373" w="346787">
                  <a:moveTo>
                    <a:pt x="0" y="0"/>
                  </a:moveTo>
                  <a:lnTo>
                    <a:pt x="346787" y="0"/>
                  </a:lnTo>
                  <a:lnTo>
                    <a:pt x="346787" y="450373"/>
                  </a:lnTo>
                  <a:lnTo>
                    <a:pt x="0" y="4503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680969" y="-28575"/>
              <a:ext cx="5226317" cy="734538"/>
            </a:xfrm>
            <a:prstGeom prst="rect">
              <a:avLst/>
            </a:prstGeom>
          </p:spPr>
          <p:txBody>
            <a:bodyPr anchor="t" rtlCol="false" tIns="0" lIns="0" bIns="0" rIns="0">
              <a:spAutoFit/>
            </a:bodyPr>
            <a:lstStyle/>
            <a:p>
              <a:pPr algn="l">
                <a:lnSpc>
                  <a:spcPts val="2316"/>
                </a:lnSpc>
                <a:spcBef>
                  <a:spcPct val="0"/>
                </a:spcBef>
              </a:pPr>
              <a:r>
                <a:rPr lang="en-US" b="true" sz="1654">
                  <a:solidFill>
                    <a:srgbClr val="FFFFFF"/>
                  </a:solidFill>
                  <a:latin typeface="Montserrat Medium"/>
                  <a:ea typeface="Montserrat Medium"/>
                  <a:cs typeface="Montserrat Medium"/>
                  <a:sym typeface="Montserrat Medium"/>
                </a:rPr>
                <a:t>Washam Street, District Al Murabah, P.O.BOX 12631 Riyadh Saudi Arabia</a:t>
              </a:r>
            </a:p>
          </p:txBody>
        </p:sp>
      </p:grpSp>
      <p:grpSp>
        <p:nvGrpSpPr>
          <p:cNvPr name="Group 16" id="16"/>
          <p:cNvGrpSpPr/>
          <p:nvPr/>
        </p:nvGrpSpPr>
        <p:grpSpPr>
          <a:xfrm rot="0">
            <a:off x="749138" y="9096781"/>
            <a:ext cx="2750294" cy="286193"/>
            <a:chOff x="0" y="0"/>
            <a:chExt cx="3667059" cy="381591"/>
          </a:xfrm>
        </p:grpSpPr>
        <p:sp>
          <p:nvSpPr>
            <p:cNvPr name="Freeform 17" id="17"/>
            <p:cNvSpPr/>
            <p:nvPr/>
          </p:nvSpPr>
          <p:spPr>
            <a:xfrm flipH="false" flipV="false" rot="0">
              <a:off x="0" y="0"/>
              <a:ext cx="375867" cy="381591"/>
            </a:xfrm>
            <a:custGeom>
              <a:avLst/>
              <a:gdLst/>
              <a:ahLst/>
              <a:cxnLst/>
              <a:rect r="r" b="b" t="t" l="l"/>
              <a:pathLst>
                <a:path h="381591" w="375867">
                  <a:moveTo>
                    <a:pt x="0" y="0"/>
                  </a:moveTo>
                  <a:lnTo>
                    <a:pt x="375867" y="0"/>
                  </a:lnTo>
                  <a:lnTo>
                    <a:pt x="375867" y="381591"/>
                  </a:lnTo>
                  <a:lnTo>
                    <a:pt x="0" y="38159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8" id="18"/>
            <p:cNvSpPr txBox="true"/>
            <p:nvPr/>
          </p:nvSpPr>
          <p:spPr>
            <a:xfrm rot="0">
              <a:off x="691632" y="5145"/>
              <a:ext cx="2975427" cy="353538"/>
            </a:xfrm>
            <a:prstGeom prst="rect">
              <a:avLst/>
            </a:prstGeom>
          </p:spPr>
          <p:txBody>
            <a:bodyPr anchor="t" rtlCol="false" tIns="0" lIns="0" bIns="0" rIns="0">
              <a:spAutoFit/>
            </a:bodyPr>
            <a:lstStyle/>
            <a:p>
              <a:pPr algn="l">
                <a:lnSpc>
                  <a:spcPts val="2316"/>
                </a:lnSpc>
              </a:pPr>
              <a:r>
                <a:rPr lang="en-US" sz="1654" b="true">
                  <a:solidFill>
                    <a:srgbClr val="FFFFFF"/>
                  </a:solidFill>
                  <a:latin typeface="Montserrat Medium"/>
                  <a:ea typeface="Montserrat Medium"/>
                  <a:cs typeface="Montserrat Medium"/>
                  <a:sym typeface="Montserrat Medium"/>
                </a:rPr>
                <a:t>+966 1 12355513</a:t>
              </a:r>
            </a:p>
          </p:txBody>
        </p:sp>
      </p:grpSp>
      <p:grpSp>
        <p:nvGrpSpPr>
          <p:cNvPr name="Group 19" id="19"/>
          <p:cNvGrpSpPr/>
          <p:nvPr/>
        </p:nvGrpSpPr>
        <p:grpSpPr>
          <a:xfrm rot="0">
            <a:off x="743528" y="9611892"/>
            <a:ext cx="3995965" cy="243722"/>
            <a:chOff x="0" y="0"/>
            <a:chExt cx="5327953" cy="324963"/>
          </a:xfrm>
        </p:grpSpPr>
        <p:sp>
          <p:nvSpPr>
            <p:cNvPr name="Freeform 20" id="20"/>
            <p:cNvSpPr/>
            <p:nvPr/>
          </p:nvSpPr>
          <p:spPr>
            <a:xfrm flipH="false" flipV="false" rot="0">
              <a:off x="0" y="9096"/>
              <a:ext cx="445917" cy="311027"/>
            </a:xfrm>
            <a:custGeom>
              <a:avLst/>
              <a:gdLst/>
              <a:ahLst/>
              <a:cxnLst/>
              <a:rect r="r" b="b" t="t" l="l"/>
              <a:pathLst>
                <a:path h="311027" w="445917">
                  <a:moveTo>
                    <a:pt x="0" y="0"/>
                  </a:moveTo>
                  <a:lnTo>
                    <a:pt x="445917" y="0"/>
                  </a:lnTo>
                  <a:lnTo>
                    <a:pt x="445917" y="311027"/>
                  </a:lnTo>
                  <a:lnTo>
                    <a:pt x="0" y="31102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1" id="21"/>
            <p:cNvSpPr txBox="true"/>
            <p:nvPr/>
          </p:nvSpPr>
          <p:spPr>
            <a:xfrm rot="0">
              <a:off x="723795" y="-28575"/>
              <a:ext cx="4604158" cy="353538"/>
            </a:xfrm>
            <a:prstGeom prst="rect">
              <a:avLst/>
            </a:prstGeom>
          </p:spPr>
          <p:txBody>
            <a:bodyPr anchor="t" rtlCol="false" tIns="0" lIns="0" bIns="0" rIns="0">
              <a:spAutoFit/>
            </a:bodyPr>
            <a:lstStyle/>
            <a:p>
              <a:pPr algn="l">
                <a:lnSpc>
                  <a:spcPts val="2316"/>
                </a:lnSpc>
              </a:pPr>
              <a:r>
                <a:rPr lang="en-US" sz="1654" b="true">
                  <a:solidFill>
                    <a:srgbClr val="FFFFFF"/>
                  </a:solidFill>
                  <a:latin typeface="Montserrat Medium"/>
                  <a:ea typeface="Montserrat Medium"/>
                  <a:cs typeface="Montserrat Medium"/>
                  <a:sym typeface="Montserrat Medium"/>
                </a:rPr>
                <a:t>info@strivepoint-sa.com</a:t>
              </a:r>
            </a:p>
          </p:txBody>
        </p:sp>
      </p:grpSp>
      <p:sp>
        <p:nvSpPr>
          <p:cNvPr name="TextBox 22" id="22"/>
          <p:cNvSpPr txBox="true"/>
          <p:nvPr/>
        </p:nvSpPr>
        <p:spPr>
          <a:xfrm rot="0">
            <a:off x="756000" y="6742484"/>
            <a:ext cx="4756907" cy="872343"/>
          </a:xfrm>
          <a:prstGeom prst="rect">
            <a:avLst/>
          </a:prstGeom>
        </p:spPr>
        <p:txBody>
          <a:bodyPr anchor="t" rtlCol="false" tIns="0" lIns="0" bIns="0" rIns="0">
            <a:spAutoFit/>
          </a:bodyPr>
          <a:lstStyle/>
          <a:p>
            <a:pPr algn="l">
              <a:lnSpc>
                <a:spcPts val="6859"/>
              </a:lnSpc>
            </a:pPr>
            <a:r>
              <a:rPr lang="en-US" b="true" sz="5862">
                <a:solidFill>
                  <a:srgbClr val="FFFFFF"/>
                </a:solidFill>
                <a:latin typeface="League Spartan"/>
                <a:ea typeface="League Spartan"/>
                <a:cs typeface="League Spartan"/>
                <a:sym typeface="League Spartan"/>
              </a:rPr>
              <a:t>THANK YOU</a:t>
            </a:r>
          </a:p>
        </p:txBody>
      </p:sp>
      <p:sp>
        <p:nvSpPr>
          <p:cNvPr name="TextBox 23" id="23"/>
          <p:cNvSpPr txBox="true"/>
          <p:nvPr/>
        </p:nvSpPr>
        <p:spPr>
          <a:xfrm rot="0">
            <a:off x="6376458" y="10143846"/>
            <a:ext cx="427542" cy="193675"/>
          </a:xfrm>
          <a:prstGeom prst="rect">
            <a:avLst/>
          </a:prstGeom>
        </p:spPr>
        <p:txBody>
          <a:bodyPr anchor="t" rtlCol="false" tIns="0" lIns="0" bIns="0" rIns="0">
            <a:spAutoFit/>
          </a:bodyPr>
          <a:lstStyle/>
          <a:p>
            <a:pPr algn="r">
              <a:lnSpc>
                <a:spcPts val="1699"/>
              </a:lnSpc>
            </a:pPr>
            <a:r>
              <a:rPr lang="en-US" sz="999" spc="-19">
                <a:solidFill>
                  <a:srgbClr val="FFFFFF"/>
                </a:solidFill>
                <a:latin typeface="Montserrat"/>
                <a:ea typeface="Montserrat"/>
                <a:cs typeface="Montserrat"/>
                <a:sym typeface="Montserrat"/>
              </a:rPr>
              <a:t>017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DAHBYJxfLmk</dc:identifier>
  <dcterms:modified xsi:type="dcterms:W3CDTF">2011-08-01T06:04:30Z</dcterms:modified>
  <cp:revision>1</cp:revision>
  <dc:title>StrivePoint Company Profile</dc:title>
</cp:coreProperties>
</file>